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56" r:id="rId2"/>
    <p:sldId id="262" r:id="rId3"/>
    <p:sldId id="257" r:id="rId4"/>
    <p:sldId id="258" r:id="rId5"/>
    <p:sldId id="261" r:id="rId6"/>
    <p:sldId id="269" r:id="rId7"/>
    <p:sldId id="270" r:id="rId8"/>
    <p:sldId id="260" r:id="rId9"/>
    <p:sldId id="263" r:id="rId10"/>
    <p:sldId id="266" r:id="rId11"/>
    <p:sldId id="267" r:id="rId12"/>
    <p:sldId id="265" r:id="rId13"/>
    <p:sldId id="272" r:id="rId14"/>
    <p:sldId id="268" r:id="rId15"/>
    <p:sldId id="273" r:id="rId16"/>
    <p:sldId id="25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800000"/>
    <a:srgbClr val="701A16"/>
    <a:srgbClr val="0074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2" d="100"/>
          <a:sy n="112" d="100"/>
        </p:scale>
        <p:origin x="126"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B67633-E9E8-47A8-A3E7-29E9A6876187}" type="datetimeFigureOut">
              <a:rPr lang="en-US" smtClean="0"/>
              <a:t>1/4/2021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9CB0D4-F5CA-419D-B826-899D68DD7853}" type="slidenum">
              <a:rPr lang="en-US" smtClean="0"/>
              <a:t>‹#›</a:t>
            </a:fld>
            <a:endParaRPr lang="en-US"/>
          </a:p>
        </p:txBody>
      </p:sp>
    </p:spTree>
    <p:extLst>
      <p:ext uri="{BB962C8B-B14F-4D97-AF65-F5344CB8AC3E}">
        <p14:creationId xmlns:p14="http://schemas.microsoft.com/office/powerpoint/2010/main" val="3592810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E1A06-8754-4870-9E44-E39BADAD98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27F020-BBC3-49BB-91C2-5B2CBD64B3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7C0C22-EBDA-4130-87AE-CB28BC19B077}"/>
              </a:ext>
            </a:extLst>
          </p:cNvPr>
          <p:cNvSpPr>
            <a:spLocks noGrp="1"/>
          </p:cNvSpPr>
          <p:nvPr>
            <p:ph type="dt" sz="half" idx="10"/>
          </p:nvPr>
        </p:nvSpPr>
        <p:spPr/>
        <p:txBody>
          <a:bodyPr/>
          <a:lstStyle/>
          <a:p>
            <a:fld id="{82EDB8D0-98ED-4B86-9D5F-E61ADC70144D}" type="datetimeFigureOut">
              <a:rPr lang="en-US" smtClean="0"/>
              <a:t>1/4/2021</a:t>
            </a:fld>
            <a:endParaRPr lang="en-US" dirty="0"/>
          </a:p>
        </p:txBody>
      </p:sp>
      <p:sp>
        <p:nvSpPr>
          <p:cNvPr id="5" name="Footer Placeholder 4">
            <a:extLst>
              <a:ext uri="{FF2B5EF4-FFF2-40B4-BE49-F238E27FC236}">
                <a16:creationId xmlns:a16="http://schemas.microsoft.com/office/drawing/2014/main" id="{E2A419A8-07CA-4A4C-AEC2-C40D4D50A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FA7B86-E610-42EA-B4DC-C2F44778527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8A7BA06D-B3FF-4E91-8639-B4569AE3AA23}"/>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c 7">
            <a:extLst>
              <a:ext uri="{FF2B5EF4-FFF2-40B4-BE49-F238E27FC236}">
                <a16:creationId xmlns:a16="http://schemas.microsoft.com/office/drawing/2014/main" id="{2B30C86D-5A07-48BC-9C9D-6F9A2DB1E9E1}"/>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84553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6E5D1-6D19-4E7F-9B4E-42326B7716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D2A06C-F91A-4ADC-9CD2-61F0A4D7EE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43AA9A-2280-4F63-8B3D-20742AE6901F}"/>
              </a:ext>
            </a:extLst>
          </p:cNvPr>
          <p:cNvSpPr>
            <a:spLocks noGrp="1"/>
          </p:cNvSpPr>
          <p:nvPr>
            <p:ph type="dt" sz="half" idx="10"/>
          </p:nvPr>
        </p:nvSpPr>
        <p:spPr/>
        <p:txBody>
          <a:bodyPr/>
          <a:lstStyle/>
          <a:p>
            <a:fld id="{82EDB8D0-98ED-4B86-9D5F-E61ADC70144D}" type="datetimeFigureOut">
              <a:rPr lang="en-US" smtClean="0"/>
              <a:t>1/4/2021</a:t>
            </a:fld>
            <a:endParaRPr lang="en-US"/>
          </a:p>
        </p:txBody>
      </p:sp>
      <p:sp>
        <p:nvSpPr>
          <p:cNvPr id="5" name="Footer Placeholder 4">
            <a:extLst>
              <a:ext uri="{FF2B5EF4-FFF2-40B4-BE49-F238E27FC236}">
                <a16:creationId xmlns:a16="http://schemas.microsoft.com/office/drawing/2014/main" id="{E40D986B-E58E-43B6-8A80-FFA9D8F748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140D36-2E71-4F27-967F-7A3E4C6EE197}"/>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C1609904-5327-4D2C-A445-B270A00F3B5F}"/>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30FC7BEC-08C5-4D95-9C84-B48BC8AD1C9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39718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1FEA3D-0C7F-45CD-B6A0-942F707B36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8B8A12-BCE6-4D03-A637-1DEC8924BE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749755-9FF4-428A-AEB7-1A6477466741}"/>
              </a:ext>
            </a:extLst>
          </p:cNvPr>
          <p:cNvSpPr>
            <a:spLocks noGrp="1"/>
          </p:cNvSpPr>
          <p:nvPr>
            <p:ph type="dt" sz="half" idx="10"/>
          </p:nvPr>
        </p:nvSpPr>
        <p:spPr/>
        <p:txBody>
          <a:bodyPr/>
          <a:lstStyle/>
          <a:p>
            <a:fld id="{82EDB8D0-98ED-4B86-9D5F-E61ADC70144D}" type="datetimeFigureOut">
              <a:rPr lang="en-US" smtClean="0"/>
              <a:t>1/4/2021</a:t>
            </a:fld>
            <a:endParaRPr lang="en-US"/>
          </a:p>
        </p:txBody>
      </p:sp>
      <p:sp>
        <p:nvSpPr>
          <p:cNvPr id="5" name="Footer Placeholder 4">
            <a:extLst>
              <a:ext uri="{FF2B5EF4-FFF2-40B4-BE49-F238E27FC236}">
                <a16:creationId xmlns:a16="http://schemas.microsoft.com/office/drawing/2014/main" id="{A5141836-11E2-49FD-877D-53B74514A9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D24C42-4B05-4EEF-BE14-29041EC9C0E5}"/>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5BADDEB1-F604-408B-B02A-A2814606E6AF}"/>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D8DF7987-332F-4D6C-81C3-990F39C76C96}"/>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77134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p>
            <a:fld id="{82EDB8D0-98ED-4B86-9D5F-E61ADC70144D}" type="datetimeFigureOut">
              <a:rPr lang="en-US" smtClean="0"/>
              <a:t>1/4/2021</a:t>
            </a:fld>
            <a:endParaRPr lang="en-US" dirty="0"/>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7825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C0001-5D76-45A0-A9F4-7172BDDD5D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A5F313-1240-47AE-A026-7F349292B5CA}"/>
              </a:ext>
            </a:extLst>
          </p:cNvPr>
          <p:cNvSpPr>
            <a:spLocks noGrp="1"/>
          </p:cNvSpPr>
          <p:nvPr>
            <p:ph type="dt" sz="half" idx="10"/>
          </p:nvPr>
        </p:nvSpPr>
        <p:spPr/>
        <p:txBody>
          <a:bodyPr/>
          <a:lstStyle/>
          <a:p>
            <a:fld id="{82EDB8D0-98ED-4B86-9D5F-E61ADC70144D}" type="datetimeFigureOut">
              <a:rPr lang="en-US" smtClean="0"/>
              <a:t>1/4/2021</a:t>
            </a:fld>
            <a:endParaRPr lang="en-US"/>
          </a:p>
        </p:txBody>
      </p:sp>
      <p:sp>
        <p:nvSpPr>
          <p:cNvPr id="5" name="Footer Placeholder 4">
            <a:extLst>
              <a:ext uri="{FF2B5EF4-FFF2-40B4-BE49-F238E27FC236}">
                <a16:creationId xmlns:a16="http://schemas.microsoft.com/office/drawing/2014/main" id="{22448158-6132-4335-B8E1-F6A8963837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94C5B6-1598-48B4-9B3A-3078FDBE90B7}"/>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9" name="Freeform: Shape 8">
            <a:extLst>
              <a:ext uri="{FF2B5EF4-FFF2-40B4-BE49-F238E27FC236}">
                <a16:creationId xmlns:a16="http://schemas.microsoft.com/office/drawing/2014/main" id="{FEDBDD32-D3EE-4848-A112-BA814D4631CD}"/>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c 9">
            <a:extLst>
              <a:ext uri="{FF2B5EF4-FFF2-40B4-BE49-F238E27FC236}">
                <a16:creationId xmlns:a16="http://schemas.microsoft.com/office/drawing/2014/main" id="{61350361-843C-49D0-BD6A-ECDBA3842BA0}"/>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7044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FD05-2CB2-4A7E-89E7-57615BA82B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9532B8-D460-476D-816F-725E8D96C0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F7120F-70AF-4ED5-B364-3AA55C6B44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D8B65F-F709-469F-9961-4D01896CAA12}"/>
              </a:ext>
            </a:extLst>
          </p:cNvPr>
          <p:cNvSpPr>
            <a:spLocks noGrp="1"/>
          </p:cNvSpPr>
          <p:nvPr>
            <p:ph type="dt" sz="half" idx="10"/>
          </p:nvPr>
        </p:nvSpPr>
        <p:spPr/>
        <p:txBody>
          <a:bodyPr/>
          <a:lstStyle/>
          <a:p>
            <a:fld id="{82EDB8D0-98ED-4B86-9D5F-E61ADC70144D}" type="datetimeFigureOut">
              <a:rPr lang="en-US" smtClean="0"/>
              <a:t>1/4/2021</a:t>
            </a:fld>
            <a:endParaRPr lang="en-US"/>
          </a:p>
        </p:txBody>
      </p:sp>
      <p:sp>
        <p:nvSpPr>
          <p:cNvPr id="6" name="Footer Placeholder 5">
            <a:extLst>
              <a:ext uri="{FF2B5EF4-FFF2-40B4-BE49-F238E27FC236}">
                <a16:creationId xmlns:a16="http://schemas.microsoft.com/office/drawing/2014/main" id="{B781C6BC-B23D-48BC-AD44-654DDB8D01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00D60B-86A1-479D-BCE8-06D2C3DBC94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B4EC5136-99DA-40B5-8F79-5C3A56D38BA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4F8FB775-26C4-41BA-837C-4478D48D215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27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8A5018-8A77-40E8-B159-4894ECF228B1}"/>
              </a:ext>
            </a:extLst>
          </p:cNvPr>
          <p:cNvSpPr>
            <a:spLocks noGrp="1"/>
          </p:cNvSpPr>
          <p:nvPr>
            <p:ph type="dt" sz="half" idx="10"/>
          </p:nvPr>
        </p:nvSpPr>
        <p:spPr/>
        <p:txBody>
          <a:bodyPr/>
          <a:lstStyle/>
          <a:p>
            <a:fld id="{82EDB8D0-98ED-4B86-9D5F-E61ADC70144D}" type="datetimeFigureOut">
              <a:rPr lang="en-US" smtClean="0"/>
              <a:t>1/4/2021</a:t>
            </a:fld>
            <a:endParaRPr lang="en-US"/>
          </a:p>
        </p:txBody>
      </p:sp>
      <p:sp>
        <p:nvSpPr>
          <p:cNvPr id="8" name="Footer Placeholder 7">
            <a:extLst>
              <a:ext uri="{FF2B5EF4-FFF2-40B4-BE49-F238E27FC236}">
                <a16:creationId xmlns:a16="http://schemas.microsoft.com/office/drawing/2014/main" id="{8AD79441-8908-4461-9FDD-BCE6388370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D29F7D-B101-4950-A2C0-F350FB26D45F}"/>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10" name="Freeform: Shape 9">
            <a:extLst>
              <a:ext uri="{FF2B5EF4-FFF2-40B4-BE49-F238E27FC236}">
                <a16:creationId xmlns:a16="http://schemas.microsoft.com/office/drawing/2014/main" id="{862D7398-9A79-4B24-9C7D-F0DEED57C70B}"/>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07F28CD-1873-4E36-A064-2D25E0A8501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55359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p:txBody>
          <a:bodyPr/>
          <a:lstStyle/>
          <a:p>
            <a:fld id="{82EDB8D0-98ED-4B86-9D5F-E61ADC70144D}" type="datetimeFigureOut">
              <a:rPr lang="en-US" smtClean="0"/>
              <a:t>1/4/2021</a:t>
            </a:fld>
            <a:endParaRPr lang="en-US"/>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6" name="Freeform: Shape 5">
            <a:extLst>
              <a:ext uri="{FF2B5EF4-FFF2-40B4-BE49-F238E27FC236}">
                <a16:creationId xmlns:a16="http://schemas.microsoft.com/office/drawing/2014/main" id="{DC13EF9C-0B5A-4364-91AA-E5DD5B536E54}"/>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8F674475-6327-490A-BD7F-084F5C07F2E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23864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24287-C9B9-48AC-8E4D-A282DE2F44F5}"/>
              </a:ext>
            </a:extLst>
          </p:cNvPr>
          <p:cNvSpPr>
            <a:spLocks noGrp="1"/>
          </p:cNvSpPr>
          <p:nvPr>
            <p:ph type="dt" sz="half" idx="10"/>
          </p:nvPr>
        </p:nvSpPr>
        <p:spPr/>
        <p:txBody>
          <a:bodyPr/>
          <a:lstStyle/>
          <a:p>
            <a:fld id="{82EDB8D0-98ED-4B86-9D5F-E61ADC70144D}" type="datetimeFigureOut">
              <a:rPr lang="en-US" smtClean="0"/>
              <a:t>1/4/2021</a:t>
            </a:fld>
            <a:endParaRPr lang="en-US"/>
          </a:p>
        </p:txBody>
      </p:sp>
      <p:sp>
        <p:nvSpPr>
          <p:cNvPr id="3" name="Footer Placeholder 2">
            <a:extLst>
              <a:ext uri="{FF2B5EF4-FFF2-40B4-BE49-F238E27FC236}">
                <a16:creationId xmlns:a16="http://schemas.microsoft.com/office/drawing/2014/main" id="{2D34C9A2-75A7-4164-B3B8-E6A9D60BA0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74035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FC812-4DB6-4F98-9404-29C191D3BA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F0855E-0CD6-47DD-B648-4C84C783D7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50082B-17D7-4D61-8AEB-81517D85D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70783-FF31-4C4E-9196-EB169B209747}"/>
              </a:ext>
            </a:extLst>
          </p:cNvPr>
          <p:cNvSpPr>
            <a:spLocks noGrp="1"/>
          </p:cNvSpPr>
          <p:nvPr>
            <p:ph type="dt" sz="half" idx="10"/>
          </p:nvPr>
        </p:nvSpPr>
        <p:spPr/>
        <p:txBody>
          <a:bodyPr/>
          <a:lstStyle/>
          <a:p>
            <a:fld id="{82EDB8D0-98ED-4B86-9D5F-E61ADC70144D}" type="datetimeFigureOut">
              <a:rPr lang="en-US" smtClean="0"/>
              <a:t>1/4/2021</a:t>
            </a:fld>
            <a:endParaRPr lang="en-US"/>
          </a:p>
        </p:txBody>
      </p:sp>
      <p:sp>
        <p:nvSpPr>
          <p:cNvPr id="6" name="Footer Placeholder 5">
            <a:extLst>
              <a:ext uri="{FF2B5EF4-FFF2-40B4-BE49-F238E27FC236}">
                <a16:creationId xmlns:a16="http://schemas.microsoft.com/office/drawing/2014/main" id="{7D92E260-747D-40FD-A062-9DD5E6835A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7E50A0-1E05-49C5-88C9-46267751201F}"/>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2C155C63-9F58-4422-B669-F9748628067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385DBA62-0EDB-47AA-86C7-90463BC9B308}"/>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71981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D7521-E43D-41D1-B458-26B20DC6DD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472CF2-2653-4B98-A416-D7A0A860EC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6EF87F5-0B10-4AC7-9599-F088C5E796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A07CB7-0520-4D64-B76C-C31AC557832D}"/>
              </a:ext>
            </a:extLst>
          </p:cNvPr>
          <p:cNvSpPr>
            <a:spLocks noGrp="1"/>
          </p:cNvSpPr>
          <p:nvPr>
            <p:ph type="dt" sz="half" idx="10"/>
          </p:nvPr>
        </p:nvSpPr>
        <p:spPr/>
        <p:txBody>
          <a:bodyPr/>
          <a:lstStyle/>
          <a:p>
            <a:fld id="{82EDB8D0-98ED-4B86-9D5F-E61ADC70144D}" type="datetimeFigureOut">
              <a:rPr lang="en-US" smtClean="0"/>
              <a:t>1/4/2021</a:t>
            </a:fld>
            <a:endParaRPr lang="en-US"/>
          </a:p>
        </p:txBody>
      </p:sp>
      <p:sp>
        <p:nvSpPr>
          <p:cNvPr id="6" name="Footer Placeholder 5">
            <a:extLst>
              <a:ext uri="{FF2B5EF4-FFF2-40B4-BE49-F238E27FC236}">
                <a16:creationId xmlns:a16="http://schemas.microsoft.com/office/drawing/2014/main" id="{92EEB226-AD45-45DF-AAB5-5513AE732A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E96AEB-9481-4CCE-B110-FEDD334835B8}"/>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6BA9707F-7BCE-464F-BF45-E216527084EE}"/>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C589723-2CC8-49D1-B4E1-36FECED6A2D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71917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EC5685-19F1-49DA-ADE5-D5D32F1659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FC0A4D-22A1-4554-B5DE-887974F4DF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D5CDC-F2CE-410E-AD13-DDC235C71C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cap="none" spc="0" baseline="0">
                <a:solidFill>
                  <a:schemeClr val="tx1">
                    <a:tint val="75000"/>
                  </a:schemeClr>
                </a:solidFill>
                <a:latin typeface="+mn-lt"/>
              </a:defRPr>
            </a:lvl1pPr>
          </a:lstStyle>
          <a:p>
            <a:fld id="{82EDB8D0-98ED-4B86-9D5F-E61ADC70144D}" type="datetimeFigureOut">
              <a:rPr lang="en-US" smtClean="0"/>
              <a:pPr/>
              <a:t>1/4/2021</a:t>
            </a:fld>
            <a:endParaRPr lang="en-US" dirty="0"/>
          </a:p>
        </p:txBody>
      </p:sp>
      <p:sp>
        <p:nvSpPr>
          <p:cNvPr id="5" name="Footer Placeholder 4">
            <a:extLst>
              <a:ext uri="{FF2B5EF4-FFF2-40B4-BE49-F238E27FC236}">
                <a16:creationId xmlns:a16="http://schemas.microsoft.com/office/drawing/2014/main" id="{9340CD45-794A-4BB0-A427-0CE61AEAF4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cap="none" spc="0" baseline="0">
                <a:solidFill>
                  <a:schemeClr val="tx1">
                    <a:tint val="75000"/>
                  </a:schemeClr>
                </a:solidFill>
                <a:latin typeface="+mn-lt"/>
              </a:defRPr>
            </a:lvl1pPr>
          </a:lstStyle>
          <a:p>
            <a:endParaRPr lang="en-US"/>
          </a:p>
        </p:txBody>
      </p:sp>
      <p:sp>
        <p:nvSpPr>
          <p:cNvPr id="6" name="Slide Number Placeholder 5">
            <a:extLst>
              <a:ext uri="{FF2B5EF4-FFF2-40B4-BE49-F238E27FC236}">
                <a16:creationId xmlns:a16="http://schemas.microsoft.com/office/drawing/2014/main" id="{FCB3AB91-9588-4071-92D2-364F4A6ED0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cap="none" spc="0" baseline="0">
                <a:solidFill>
                  <a:schemeClr val="tx1">
                    <a:tint val="75000"/>
                  </a:schemeClr>
                </a:solidFill>
                <a:latin typeface="+mn-lt"/>
              </a:defRPr>
            </a:lvl1pPr>
          </a:lstStyle>
          <a:p>
            <a:fld id="{4854181D-6920-4594-9A5D-6CE56DC9F8B2}" type="slidenum">
              <a:rPr lang="en-US" smtClean="0"/>
              <a:pPr/>
              <a:t>‹#›</a:t>
            </a:fld>
            <a:endParaRPr lang="en-US"/>
          </a:p>
        </p:txBody>
      </p:sp>
    </p:spTree>
    <p:extLst>
      <p:ext uri="{BB962C8B-B14F-4D97-AF65-F5344CB8AC3E}">
        <p14:creationId xmlns:p14="http://schemas.microsoft.com/office/powerpoint/2010/main" val="2380337025"/>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faadronezone.faa.gov/" TargetMode="External"/><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hyperlink" Target="https://www.arcgis.com/apps/webappviewer/index.html?id=9c2e4406710048e19806ebf6a06754ad"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2.xml"/><Relationship Id="rId1" Type="http://schemas.openxmlformats.org/officeDocument/2006/relationships/video" Target="https://www.youtube.com/embed/cWH92umG2L0?feature=oembed" TargetMode="Externa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hyperlink" Target="https://www.arcgis.com/apps/webappviewer/index.html?id=9c2e4406710048e19806ebf6a06754ad" TargetMode="External"/><Relationship Id="rId3" Type="http://schemas.openxmlformats.org/officeDocument/2006/relationships/hyperlink" Target="https://utm.arc.nasa.gov/docs/2017-Ren_DASC17.pdf" TargetMode="External"/><Relationship Id="rId7" Type="http://schemas.openxmlformats.org/officeDocument/2006/relationships/hyperlink" Target="https://www.faa.gov/uas/getting_started/remote_id/" TargetMode="External"/><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hyperlink" Target="https://www.faa.gov/uas/media/Part_107_Summary.pdf" TargetMode="External"/><Relationship Id="rId5" Type="http://schemas.openxmlformats.org/officeDocument/2006/relationships/hyperlink" Target="https://www.faa.gov/uas/commercial_operators/" TargetMode="External"/><Relationship Id="rId4" Type="http://schemas.openxmlformats.org/officeDocument/2006/relationships/hyperlink" Target="https://www.faa.gov/uas/getting_started/user_identification_too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s://www.faa.gov/uas/recreational_fliers/" TargetMode="External"/><Relationship Id="rId7" Type="http://schemas.openxmlformats.org/officeDocument/2006/relationships/hyperlink" Target="http://www.faa.gov/uas/getting_started/" TargetMode="External"/><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hyperlink" Target="https://www.faa.gov/uas/getting_started/user_identification_tool/" TargetMode="External"/><Relationship Id="rId5" Type="http://schemas.openxmlformats.org/officeDocument/2006/relationships/hyperlink" Target="https://www.faa.gov/uas/public_safety_gov/" TargetMode="External"/><Relationship Id="rId4" Type="http://schemas.openxmlformats.org/officeDocument/2006/relationships/hyperlink" Target="https://www.faa.gov/uas/commercial_operators/" TargetMode="External"/><Relationship Id="rId9" Type="http://schemas.openxmlformats.org/officeDocument/2006/relationships/image" Target="../media/image14.svg"/></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8000" r="-28000"/>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2CFBC99-FB8F-41F7-A81D-A5288D688D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EF86BFA-9133-4F6B-98BE-1CBB87EB62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7" y="3666683"/>
            <a:ext cx="12188952" cy="3191317"/>
          </a:xfrm>
          <a:prstGeom prst="rect">
            <a:avLst/>
          </a:prstGeom>
          <a:gradFill>
            <a:gsLst>
              <a:gs pos="42000">
                <a:schemeClr val="bg1">
                  <a:alpha val="23000"/>
                </a:schemeClr>
              </a:gs>
              <a:gs pos="0">
                <a:schemeClr val="bg1">
                  <a:alpha val="0"/>
                </a:schemeClr>
              </a:gs>
              <a:gs pos="100000">
                <a:schemeClr val="bg1">
                  <a:alpha val="3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CCF121-880A-4021-B34C-598189BC3536}"/>
              </a:ext>
            </a:extLst>
          </p:cNvPr>
          <p:cNvSpPr>
            <a:spLocks noGrp="1"/>
          </p:cNvSpPr>
          <p:nvPr>
            <p:ph type="ctrTitle"/>
          </p:nvPr>
        </p:nvSpPr>
        <p:spPr>
          <a:xfrm>
            <a:off x="601035" y="4058881"/>
            <a:ext cx="4951401" cy="1701570"/>
          </a:xfrm>
        </p:spPr>
        <p:txBody>
          <a:bodyPr anchor="b">
            <a:normAutofit/>
          </a:bodyPr>
          <a:lstStyle/>
          <a:p>
            <a:r>
              <a:rPr lang="en-US" sz="4400" b="1" dirty="0">
                <a:solidFill>
                  <a:schemeClr val="bg1">
                    <a:lumMod val="85000"/>
                    <a:lumOff val="15000"/>
                  </a:schemeClr>
                </a:solidFill>
                <a:highlight>
                  <a:srgbClr val="FFFF00"/>
                </a:highlight>
              </a:rPr>
              <a:t>Using Drones Safely &amp; Legally</a:t>
            </a:r>
          </a:p>
        </p:txBody>
      </p:sp>
      <p:sp>
        <p:nvSpPr>
          <p:cNvPr id="3" name="Subtitle 2">
            <a:extLst>
              <a:ext uri="{FF2B5EF4-FFF2-40B4-BE49-F238E27FC236}">
                <a16:creationId xmlns:a16="http://schemas.microsoft.com/office/drawing/2014/main" id="{0FAD3353-0F5B-4735-BBCB-813D9C0D2F13}"/>
              </a:ext>
            </a:extLst>
          </p:cNvPr>
          <p:cNvSpPr>
            <a:spLocks noGrp="1"/>
          </p:cNvSpPr>
          <p:nvPr>
            <p:ph type="subTitle" idx="1"/>
          </p:nvPr>
        </p:nvSpPr>
        <p:spPr>
          <a:xfrm>
            <a:off x="601035" y="5981413"/>
            <a:ext cx="5147960" cy="646785"/>
          </a:xfrm>
        </p:spPr>
        <p:txBody>
          <a:bodyPr>
            <a:normAutofit/>
          </a:bodyPr>
          <a:lstStyle/>
          <a:p>
            <a:r>
              <a:rPr lang="en-US" sz="2000" dirty="0">
                <a:solidFill>
                  <a:schemeClr val="bg1">
                    <a:lumMod val="85000"/>
                    <a:lumOff val="15000"/>
                  </a:schemeClr>
                </a:solidFill>
                <a:highlight>
                  <a:srgbClr val="FFFF00"/>
                </a:highlight>
              </a:rPr>
              <a:t>Presented by Dan Weecks</a:t>
            </a:r>
          </a:p>
        </p:txBody>
      </p:sp>
    </p:spTree>
    <p:extLst>
      <p:ext uri="{BB962C8B-B14F-4D97-AF65-F5344CB8AC3E}">
        <p14:creationId xmlns:p14="http://schemas.microsoft.com/office/powerpoint/2010/main" val="6999743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8000" r="-2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E1717-028E-47E9-A2AE-501D2F39D1C9}"/>
              </a:ext>
            </a:extLst>
          </p:cNvPr>
          <p:cNvSpPr>
            <a:spLocks noGrp="1"/>
          </p:cNvSpPr>
          <p:nvPr>
            <p:ph type="title"/>
          </p:nvPr>
        </p:nvSpPr>
        <p:spPr>
          <a:xfrm>
            <a:off x="838200" y="365125"/>
            <a:ext cx="10515600" cy="511953"/>
          </a:xfrm>
        </p:spPr>
        <p:txBody>
          <a:bodyPr>
            <a:normAutofit fontScale="90000"/>
          </a:bodyPr>
          <a:lstStyle/>
          <a:p>
            <a:pPr algn="ctr"/>
            <a:r>
              <a:rPr lang="en-US" dirty="0">
                <a:solidFill>
                  <a:schemeClr val="bg1"/>
                </a:solidFill>
              </a:rPr>
              <a:t>14 CFR Part 107</a:t>
            </a:r>
          </a:p>
        </p:txBody>
      </p:sp>
      <p:sp>
        <p:nvSpPr>
          <p:cNvPr id="3" name="Content Placeholder 2">
            <a:extLst>
              <a:ext uri="{FF2B5EF4-FFF2-40B4-BE49-F238E27FC236}">
                <a16:creationId xmlns:a16="http://schemas.microsoft.com/office/drawing/2014/main" id="{237AF8E3-AFB8-4865-965C-7246D9D76436}"/>
              </a:ext>
            </a:extLst>
          </p:cNvPr>
          <p:cNvSpPr>
            <a:spLocks noGrp="1"/>
          </p:cNvSpPr>
          <p:nvPr>
            <p:ph idx="1"/>
          </p:nvPr>
        </p:nvSpPr>
        <p:spPr>
          <a:xfrm>
            <a:off x="838200" y="1073020"/>
            <a:ext cx="10515600" cy="2687217"/>
          </a:xfrm>
        </p:spPr>
        <p:txBody>
          <a:bodyPr>
            <a:normAutofit/>
          </a:bodyPr>
          <a:lstStyle/>
          <a:p>
            <a:pPr marL="0" indent="0" algn="ctr">
              <a:buNone/>
            </a:pPr>
            <a:r>
              <a:rPr lang="en-US" sz="1800" dirty="0">
                <a:solidFill>
                  <a:schemeClr val="bg1"/>
                </a:solidFill>
              </a:rPr>
              <a:t>The Code of Federal Regulations Title 14 Part 107 is what governs commercial drone operators</a:t>
            </a:r>
            <a:r>
              <a:rPr lang="en-US" sz="1800" baseline="30000" dirty="0">
                <a:solidFill>
                  <a:schemeClr val="bg1"/>
                </a:solidFill>
              </a:rPr>
              <a:t>3</a:t>
            </a:r>
            <a:r>
              <a:rPr lang="en-US" sz="1800" dirty="0">
                <a:solidFill>
                  <a:schemeClr val="bg1"/>
                </a:solidFill>
              </a:rPr>
              <a:t>.</a:t>
            </a:r>
          </a:p>
          <a:p>
            <a:pPr marL="0" indent="0" algn="ctr">
              <a:buNone/>
            </a:pPr>
            <a:r>
              <a:rPr lang="en-US" sz="1600" u="sng" dirty="0">
                <a:solidFill>
                  <a:schemeClr val="bg1"/>
                </a:solidFill>
              </a:rPr>
              <a:t>Remote Pilot in Command Certification and Responsibilities</a:t>
            </a:r>
          </a:p>
          <a:p>
            <a:r>
              <a:rPr lang="en-US" sz="1800" b="0" i="0" u="sng" dirty="0">
                <a:solidFill>
                  <a:schemeClr val="bg1"/>
                </a:solidFill>
                <a:effectLst/>
                <a:latin typeface="FreeSans"/>
              </a:rPr>
              <a:t>Must hold a remote pilot airman certificate with a small UAS rating, or be under the supervision o</a:t>
            </a:r>
            <a:r>
              <a:rPr lang="en-US" sz="1800" u="sng" dirty="0">
                <a:solidFill>
                  <a:schemeClr val="bg1"/>
                </a:solidFill>
                <a:latin typeface="FreeSans"/>
              </a:rPr>
              <a:t>f someone who holds a remote pilot certification.</a:t>
            </a:r>
            <a:endParaRPr lang="en-US" sz="1200" u="sng" dirty="0">
              <a:solidFill>
                <a:schemeClr val="bg1"/>
              </a:solidFill>
              <a:latin typeface="FreeSans"/>
            </a:endParaRPr>
          </a:p>
          <a:p>
            <a:r>
              <a:rPr lang="en-US" sz="1800" dirty="0">
                <a:solidFill>
                  <a:schemeClr val="bg1"/>
                </a:solidFill>
                <a:latin typeface="FreeSans"/>
              </a:rPr>
              <a:t>To qualify for a remote pilot certification, a person must:</a:t>
            </a:r>
          </a:p>
          <a:p>
            <a:pPr lvl="1"/>
            <a:r>
              <a:rPr lang="en-US" sz="1400" dirty="0">
                <a:solidFill>
                  <a:schemeClr val="bg1"/>
                </a:solidFill>
                <a:latin typeface="FreeSans"/>
              </a:rPr>
              <a:t>Demonstrate aeronautical knowledge by either:</a:t>
            </a:r>
          </a:p>
          <a:p>
            <a:pPr lvl="2"/>
            <a:r>
              <a:rPr lang="en-US" sz="1400" dirty="0">
                <a:solidFill>
                  <a:schemeClr val="bg1"/>
                </a:solidFill>
                <a:latin typeface="FreeSans"/>
              </a:rPr>
              <a:t>Passing an initial aeronautical knowledge test at an FAA-approved knowledge testing center; or</a:t>
            </a:r>
          </a:p>
          <a:p>
            <a:pPr lvl="2"/>
            <a:r>
              <a:rPr lang="en-US" sz="1400" dirty="0">
                <a:solidFill>
                  <a:schemeClr val="bg1"/>
                </a:solidFill>
                <a:latin typeface="FreeSans"/>
              </a:rPr>
              <a:t>Hold a part 61 pilot certificate other than student pilot, complete a flight review within the previous 24 months, and complete a small UAS online training course provided by the FAA.</a:t>
            </a:r>
          </a:p>
        </p:txBody>
      </p:sp>
      <p:sp>
        <p:nvSpPr>
          <p:cNvPr id="4" name="Дата 1">
            <a:extLst>
              <a:ext uri="{FF2B5EF4-FFF2-40B4-BE49-F238E27FC236}">
                <a16:creationId xmlns:a16="http://schemas.microsoft.com/office/drawing/2014/main" id="{782BFC96-2A23-4C07-8198-911E45E4C3F4}"/>
              </a:ext>
            </a:extLst>
          </p:cNvPr>
          <p:cNvSpPr>
            <a:spLocks noGrp="1"/>
          </p:cNvSpPr>
          <p:nvPr>
            <p:ph type="dt" sz="half" idx="10"/>
          </p:nvPr>
        </p:nvSpPr>
        <p:spPr>
          <a:xfrm>
            <a:off x="457200" y="6453188"/>
            <a:ext cx="2133600" cy="339725"/>
          </a:xfrm>
        </p:spPr>
        <p:txBody>
          <a:bodyPr/>
          <a:lstStyle/>
          <a:p>
            <a:fld id="{C1BCE0B6-585E-4D4A-BA38-8F3EB6DAB6B8}" type="datetime1">
              <a:rPr lang="en-US" altLang="ru-RU" smtClean="0">
                <a:solidFill>
                  <a:schemeClr val="bg1"/>
                </a:solidFill>
              </a:rPr>
              <a:t>1/4/2021</a:t>
            </a:fld>
            <a:endParaRPr lang="en-GB" altLang="ru-RU" dirty="0">
              <a:solidFill>
                <a:schemeClr val="bg1"/>
              </a:solidFill>
            </a:endParaRPr>
          </a:p>
        </p:txBody>
      </p:sp>
      <p:sp>
        <p:nvSpPr>
          <p:cNvPr id="5" name="Дата 1">
            <a:extLst>
              <a:ext uri="{FF2B5EF4-FFF2-40B4-BE49-F238E27FC236}">
                <a16:creationId xmlns:a16="http://schemas.microsoft.com/office/drawing/2014/main" id="{3D6D048E-8C6C-46FA-9C24-B5AA279C9A53}"/>
              </a:ext>
            </a:extLst>
          </p:cNvPr>
          <p:cNvSpPr txBox="1">
            <a:spLocks/>
          </p:cNvSpPr>
          <p:nvPr/>
        </p:nvSpPr>
        <p:spPr>
          <a:xfrm>
            <a:off x="3740020" y="6453187"/>
            <a:ext cx="4711959" cy="339725"/>
          </a:xfrm>
          <a:prstGeom prst="rect">
            <a:avLst/>
          </a:prstGeom>
        </p:spPr>
        <p:txBody>
          <a:bodyPr vert="horz" lIns="91440" tIns="45720" rIns="91440" bIns="45720" rtlCol="0" anchor="ctr"/>
          <a:lstStyle>
            <a:defPPr>
              <a:defRPr lang="en-US"/>
            </a:defPPr>
            <a:lvl1pPr marL="0" algn="l" defTabSz="914400" rtl="0" eaLnBrk="1" latinLnBrk="0" hangingPunct="1">
              <a:defRPr sz="1200" kern="1200" cap="none" spc="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ru-RU" dirty="0">
                <a:solidFill>
                  <a:schemeClr val="bg1"/>
                </a:solidFill>
              </a:rPr>
              <a:t>Presented by Dan Weecks | www.WeecksProductions.com</a:t>
            </a:r>
            <a:endParaRPr lang="en-GB" altLang="ru-RU" dirty="0">
              <a:solidFill>
                <a:schemeClr val="bg1"/>
              </a:solidFill>
            </a:endParaRPr>
          </a:p>
        </p:txBody>
      </p:sp>
      <p:sp>
        <p:nvSpPr>
          <p:cNvPr id="6" name="Slide Number Placeholder 5">
            <a:extLst>
              <a:ext uri="{FF2B5EF4-FFF2-40B4-BE49-F238E27FC236}">
                <a16:creationId xmlns:a16="http://schemas.microsoft.com/office/drawing/2014/main" id="{A280E90C-0E10-4C6A-ADA6-7A46194EDE5A}"/>
              </a:ext>
            </a:extLst>
          </p:cNvPr>
          <p:cNvSpPr>
            <a:spLocks noGrp="1"/>
          </p:cNvSpPr>
          <p:nvPr>
            <p:ph type="sldNum" sz="quarter" idx="12"/>
          </p:nvPr>
        </p:nvSpPr>
        <p:spPr>
          <a:xfrm>
            <a:off x="9902890" y="6453186"/>
            <a:ext cx="2133600" cy="339725"/>
          </a:xfrm>
        </p:spPr>
        <p:txBody>
          <a:bodyPr/>
          <a:lstStyle/>
          <a:p>
            <a:fld id="{1E0D7E8B-6D95-4D74-8DBE-FEE79CB326E1}" type="slidenum">
              <a:rPr lang="en-GB" altLang="ru-RU">
                <a:solidFill>
                  <a:schemeClr val="bg1"/>
                </a:solidFill>
              </a:rPr>
              <a:t>10</a:t>
            </a:fld>
            <a:endParaRPr lang="en-GB" altLang="ru-RU" dirty="0">
              <a:solidFill>
                <a:schemeClr val="bg1"/>
              </a:solidFill>
            </a:endParaRPr>
          </a:p>
        </p:txBody>
      </p:sp>
      <p:sp>
        <p:nvSpPr>
          <p:cNvPr id="8" name="TextBox 7">
            <a:extLst>
              <a:ext uri="{FF2B5EF4-FFF2-40B4-BE49-F238E27FC236}">
                <a16:creationId xmlns:a16="http://schemas.microsoft.com/office/drawing/2014/main" id="{FBA41E25-B57C-4328-9951-5A17F2D2F87B}"/>
              </a:ext>
            </a:extLst>
          </p:cNvPr>
          <p:cNvSpPr txBox="1"/>
          <p:nvPr/>
        </p:nvSpPr>
        <p:spPr>
          <a:xfrm>
            <a:off x="457200" y="3648270"/>
            <a:ext cx="10030408" cy="2584579"/>
          </a:xfrm>
          <a:prstGeom prst="rect">
            <a:avLst/>
          </a:prstGeom>
          <a:noFill/>
        </p:spPr>
        <p:txBody>
          <a:bodyPr wrap="square" rtlCol="0">
            <a:spAutoFit/>
          </a:bodyPr>
          <a:lstStyle/>
          <a:p>
            <a:pPr marL="1200150" lvl="2" indent="-285750">
              <a:buFont typeface="Arial" panose="020B0604020202020204" pitchFamily="34" charset="0"/>
              <a:buChar char="•"/>
            </a:pPr>
            <a:r>
              <a:rPr lang="en-US" sz="1800" dirty="0">
                <a:solidFill>
                  <a:schemeClr val="bg1"/>
                </a:solidFill>
                <a:latin typeface="FreeSans"/>
              </a:rPr>
              <a:t>Be vetted by the Transportation Security Administration.</a:t>
            </a:r>
          </a:p>
          <a:p>
            <a:pPr marL="1200150" lvl="2" indent="-285750">
              <a:buFont typeface="Arial" panose="020B0604020202020204" pitchFamily="34" charset="0"/>
              <a:buChar char="•"/>
            </a:pPr>
            <a:r>
              <a:rPr lang="en-US" sz="1800" dirty="0">
                <a:solidFill>
                  <a:schemeClr val="bg1"/>
                </a:solidFill>
                <a:latin typeface="FreeSans"/>
              </a:rPr>
              <a:t>Be at least 16 years old.</a:t>
            </a:r>
          </a:p>
          <a:p>
            <a:pPr marL="1200150" lvl="2" indent="-285750">
              <a:buFont typeface="Arial" panose="020B0604020202020204" pitchFamily="34" charset="0"/>
              <a:buChar char="•"/>
            </a:pPr>
            <a:r>
              <a:rPr lang="en-US" sz="1800" dirty="0">
                <a:solidFill>
                  <a:schemeClr val="bg1"/>
                </a:solidFill>
                <a:latin typeface="FreeSans"/>
              </a:rPr>
              <a:t>Part 61 pilot certificate holders may obtain a temporary remote pilot certificate immediately upon submission of their application for a permanent certificate. Other applicants will obtain a temporary remote pilot certificate upon successful completion of TSA security vetting. The FAA anticipates that it will be able to issue a temporary remote pilot certificate within 10 business days after receiving a completed remote pilot certificate application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4425919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8000" r="-2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E1717-028E-47E9-A2AE-501D2F39D1C9}"/>
              </a:ext>
            </a:extLst>
          </p:cNvPr>
          <p:cNvSpPr>
            <a:spLocks noGrp="1"/>
          </p:cNvSpPr>
          <p:nvPr>
            <p:ph type="title"/>
          </p:nvPr>
        </p:nvSpPr>
        <p:spPr>
          <a:xfrm>
            <a:off x="838200" y="365125"/>
            <a:ext cx="10515600" cy="511953"/>
          </a:xfrm>
        </p:spPr>
        <p:txBody>
          <a:bodyPr>
            <a:normAutofit fontScale="90000"/>
          </a:bodyPr>
          <a:lstStyle/>
          <a:p>
            <a:pPr algn="ctr"/>
            <a:r>
              <a:rPr lang="en-US" dirty="0">
                <a:solidFill>
                  <a:schemeClr val="bg1"/>
                </a:solidFill>
              </a:rPr>
              <a:t>14 CFR Part 107</a:t>
            </a:r>
          </a:p>
        </p:txBody>
      </p:sp>
      <p:sp>
        <p:nvSpPr>
          <p:cNvPr id="3" name="Content Placeholder 2">
            <a:extLst>
              <a:ext uri="{FF2B5EF4-FFF2-40B4-BE49-F238E27FC236}">
                <a16:creationId xmlns:a16="http://schemas.microsoft.com/office/drawing/2014/main" id="{237AF8E3-AFB8-4865-965C-7246D9D76436}"/>
              </a:ext>
            </a:extLst>
          </p:cNvPr>
          <p:cNvSpPr>
            <a:spLocks noGrp="1"/>
          </p:cNvSpPr>
          <p:nvPr>
            <p:ph idx="1"/>
          </p:nvPr>
        </p:nvSpPr>
        <p:spPr>
          <a:xfrm>
            <a:off x="838200" y="1073020"/>
            <a:ext cx="10515600" cy="5380166"/>
          </a:xfrm>
        </p:spPr>
        <p:txBody>
          <a:bodyPr>
            <a:normAutofit/>
          </a:bodyPr>
          <a:lstStyle/>
          <a:p>
            <a:pPr marL="0" indent="0" algn="ctr">
              <a:lnSpc>
                <a:spcPct val="120000"/>
              </a:lnSpc>
              <a:buNone/>
            </a:pPr>
            <a:r>
              <a:rPr lang="en-US" sz="1600" dirty="0">
                <a:solidFill>
                  <a:schemeClr val="bg1"/>
                </a:solidFill>
              </a:rPr>
              <a:t>The Code of Federal Regulations Title 14 Part 107 is what governs commercial drone operators</a:t>
            </a:r>
            <a:r>
              <a:rPr lang="en-US" sz="1600" baseline="30000" dirty="0">
                <a:solidFill>
                  <a:schemeClr val="bg1"/>
                </a:solidFill>
              </a:rPr>
              <a:t>3</a:t>
            </a:r>
            <a:r>
              <a:rPr lang="en-US" sz="1600" dirty="0">
                <a:solidFill>
                  <a:schemeClr val="bg1"/>
                </a:solidFill>
              </a:rPr>
              <a:t>.</a:t>
            </a:r>
          </a:p>
          <a:p>
            <a:pPr marL="0" indent="0">
              <a:lnSpc>
                <a:spcPct val="120000"/>
              </a:lnSpc>
              <a:buNone/>
            </a:pPr>
            <a:r>
              <a:rPr lang="en-US" sz="1600" dirty="0">
                <a:solidFill>
                  <a:schemeClr val="bg1"/>
                </a:solidFill>
                <a:latin typeface="FreeSans"/>
              </a:rPr>
              <a:t>A remote pilot in command must: </a:t>
            </a:r>
          </a:p>
          <a:p>
            <a:pPr>
              <a:lnSpc>
                <a:spcPct val="120000"/>
              </a:lnSpc>
            </a:pPr>
            <a:r>
              <a:rPr lang="en-US" sz="1600" dirty="0">
                <a:solidFill>
                  <a:schemeClr val="bg1"/>
                </a:solidFill>
                <a:latin typeface="FreeSans"/>
              </a:rPr>
              <a:t>Make available to the FAA, upon request, the small UAS for inspection or testing, and any associated documents/records required to be kept under the rule.</a:t>
            </a:r>
          </a:p>
          <a:p>
            <a:pPr>
              <a:lnSpc>
                <a:spcPct val="120000"/>
              </a:lnSpc>
            </a:pPr>
            <a:r>
              <a:rPr lang="en-US" sz="1600" dirty="0">
                <a:solidFill>
                  <a:schemeClr val="bg1"/>
                </a:solidFill>
                <a:latin typeface="FreeSans"/>
              </a:rPr>
              <a:t>Report to the FAA within 10 days of any operation that results in at least serious injury, loss of consciousness, or property damage of at least $500.</a:t>
            </a:r>
          </a:p>
          <a:p>
            <a:pPr>
              <a:lnSpc>
                <a:spcPct val="120000"/>
              </a:lnSpc>
            </a:pPr>
            <a:r>
              <a:rPr lang="en-US" sz="1600" dirty="0">
                <a:solidFill>
                  <a:schemeClr val="bg1"/>
                </a:solidFill>
                <a:latin typeface="FreeSans"/>
              </a:rPr>
              <a:t>Conduct a preflight inspection, to include specific aircraft and control station systems checks, to ensure the small UAS is in a condition for safe operation.</a:t>
            </a:r>
          </a:p>
          <a:p>
            <a:pPr>
              <a:lnSpc>
                <a:spcPct val="120000"/>
              </a:lnSpc>
            </a:pPr>
            <a:r>
              <a:rPr lang="en-US" sz="1600" dirty="0">
                <a:solidFill>
                  <a:schemeClr val="bg1"/>
                </a:solidFill>
                <a:latin typeface="FreeSans"/>
              </a:rPr>
              <a:t>Ensure that the small unmanned aircraft complies with the existing registration requirements specified in § 91.203(a)(2).</a:t>
            </a:r>
          </a:p>
          <a:p>
            <a:pPr marL="0" indent="0">
              <a:lnSpc>
                <a:spcPct val="120000"/>
              </a:lnSpc>
              <a:buNone/>
            </a:pPr>
            <a:r>
              <a:rPr lang="en-US" sz="1600" dirty="0">
                <a:solidFill>
                  <a:schemeClr val="bg1"/>
                </a:solidFill>
                <a:latin typeface="FreeSans"/>
              </a:rPr>
              <a:t>A remote pilot in command may deviate from the requirements of this rule in response to an in-flight emergency.</a:t>
            </a:r>
          </a:p>
          <a:p>
            <a:pPr marL="0" indent="0">
              <a:lnSpc>
                <a:spcPct val="120000"/>
              </a:lnSpc>
              <a:buNone/>
            </a:pPr>
            <a:endParaRPr lang="en-US" sz="1600" dirty="0">
              <a:solidFill>
                <a:schemeClr val="bg1"/>
              </a:solidFill>
              <a:latin typeface="FreeSans"/>
            </a:endParaRPr>
          </a:p>
        </p:txBody>
      </p:sp>
      <p:sp>
        <p:nvSpPr>
          <p:cNvPr id="4" name="Дата 1">
            <a:extLst>
              <a:ext uri="{FF2B5EF4-FFF2-40B4-BE49-F238E27FC236}">
                <a16:creationId xmlns:a16="http://schemas.microsoft.com/office/drawing/2014/main" id="{782BFC96-2A23-4C07-8198-911E45E4C3F4}"/>
              </a:ext>
            </a:extLst>
          </p:cNvPr>
          <p:cNvSpPr>
            <a:spLocks noGrp="1"/>
          </p:cNvSpPr>
          <p:nvPr>
            <p:ph type="dt" sz="half" idx="10"/>
          </p:nvPr>
        </p:nvSpPr>
        <p:spPr>
          <a:xfrm>
            <a:off x="457200" y="6453188"/>
            <a:ext cx="2133600" cy="339725"/>
          </a:xfrm>
        </p:spPr>
        <p:txBody>
          <a:bodyPr/>
          <a:lstStyle/>
          <a:p>
            <a:fld id="{C1BCE0B6-585E-4D4A-BA38-8F3EB6DAB6B8}" type="datetime1">
              <a:rPr lang="en-US" altLang="ru-RU" smtClean="0">
                <a:solidFill>
                  <a:schemeClr val="bg1"/>
                </a:solidFill>
              </a:rPr>
              <a:t>1/4/2021</a:t>
            </a:fld>
            <a:endParaRPr lang="en-GB" altLang="ru-RU" dirty="0">
              <a:solidFill>
                <a:schemeClr val="bg1"/>
              </a:solidFill>
            </a:endParaRPr>
          </a:p>
        </p:txBody>
      </p:sp>
      <p:sp>
        <p:nvSpPr>
          <p:cNvPr id="5" name="Дата 1">
            <a:extLst>
              <a:ext uri="{FF2B5EF4-FFF2-40B4-BE49-F238E27FC236}">
                <a16:creationId xmlns:a16="http://schemas.microsoft.com/office/drawing/2014/main" id="{3D6D048E-8C6C-46FA-9C24-B5AA279C9A53}"/>
              </a:ext>
            </a:extLst>
          </p:cNvPr>
          <p:cNvSpPr txBox="1">
            <a:spLocks/>
          </p:cNvSpPr>
          <p:nvPr/>
        </p:nvSpPr>
        <p:spPr>
          <a:xfrm>
            <a:off x="3740020" y="6453187"/>
            <a:ext cx="4711959" cy="339725"/>
          </a:xfrm>
          <a:prstGeom prst="rect">
            <a:avLst/>
          </a:prstGeom>
        </p:spPr>
        <p:txBody>
          <a:bodyPr vert="horz" lIns="91440" tIns="45720" rIns="91440" bIns="45720" rtlCol="0" anchor="ctr"/>
          <a:lstStyle>
            <a:defPPr>
              <a:defRPr lang="en-US"/>
            </a:defPPr>
            <a:lvl1pPr marL="0" algn="l" defTabSz="914400" rtl="0" eaLnBrk="1" latinLnBrk="0" hangingPunct="1">
              <a:defRPr sz="1200" kern="1200" cap="none" spc="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ru-RU" dirty="0">
                <a:solidFill>
                  <a:schemeClr val="bg1"/>
                </a:solidFill>
              </a:rPr>
              <a:t>Presented by Dan Weecks | www.WeecksProductions.com</a:t>
            </a:r>
            <a:endParaRPr lang="en-GB" altLang="ru-RU" dirty="0">
              <a:solidFill>
                <a:schemeClr val="bg1"/>
              </a:solidFill>
            </a:endParaRPr>
          </a:p>
        </p:txBody>
      </p:sp>
      <p:sp>
        <p:nvSpPr>
          <p:cNvPr id="6" name="Slide Number Placeholder 5">
            <a:extLst>
              <a:ext uri="{FF2B5EF4-FFF2-40B4-BE49-F238E27FC236}">
                <a16:creationId xmlns:a16="http://schemas.microsoft.com/office/drawing/2014/main" id="{A280E90C-0E10-4C6A-ADA6-7A46194EDE5A}"/>
              </a:ext>
            </a:extLst>
          </p:cNvPr>
          <p:cNvSpPr>
            <a:spLocks noGrp="1"/>
          </p:cNvSpPr>
          <p:nvPr>
            <p:ph type="sldNum" sz="quarter" idx="12"/>
          </p:nvPr>
        </p:nvSpPr>
        <p:spPr>
          <a:xfrm>
            <a:off x="9902890" y="6453186"/>
            <a:ext cx="2133600" cy="339725"/>
          </a:xfrm>
        </p:spPr>
        <p:txBody>
          <a:bodyPr/>
          <a:lstStyle/>
          <a:p>
            <a:fld id="{1E0D7E8B-6D95-4D74-8DBE-FEE79CB326E1}" type="slidenum">
              <a:rPr lang="en-GB" altLang="ru-RU">
                <a:solidFill>
                  <a:schemeClr val="bg1"/>
                </a:solidFill>
              </a:rPr>
              <a:t>11</a:t>
            </a:fld>
            <a:endParaRPr lang="en-GB" altLang="ru-RU" dirty="0">
              <a:solidFill>
                <a:schemeClr val="bg1"/>
              </a:solidFill>
            </a:endParaRPr>
          </a:p>
        </p:txBody>
      </p:sp>
    </p:spTree>
    <p:extLst>
      <p:ext uri="{BB962C8B-B14F-4D97-AF65-F5344CB8AC3E}">
        <p14:creationId xmlns:p14="http://schemas.microsoft.com/office/powerpoint/2010/main" val="1663898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8000" r="-2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E1717-028E-47E9-A2AE-501D2F39D1C9}"/>
              </a:ext>
            </a:extLst>
          </p:cNvPr>
          <p:cNvSpPr>
            <a:spLocks noGrp="1"/>
          </p:cNvSpPr>
          <p:nvPr>
            <p:ph type="title"/>
          </p:nvPr>
        </p:nvSpPr>
        <p:spPr>
          <a:xfrm>
            <a:off x="838200" y="365125"/>
            <a:ext cx="10515600" cy="511953"/>
          </a:xfrm>
        </p:spPr>
        <p:txBody>
          <a:bodyPr>
            <a:normAutofit fontScale="90000"/>
          </a:bodyPr>
          <a:lstStyle/>
          <a:p>
            <a:pPr algn="ctr"/>
            <a:r>
              <a:rPr lang="en-US" dirty="0">
                <a:solidFill>
                  <a:schemeClr val="bg1"/>
                </a:solidFill>
              </a:rPr>
              <a:t>Operating a Drone</a:t>
            </a:r>
          </a:p>
        </p:txBody>
      </p:sp>
      <p:sp>
        <p:nvSpPr>
          <p:cNvPr id="3" name="Content Placeholder 2">
            <a:extLst>
              <a:ext uri="{FF2B5EF4-FFF2-40B4-BE49-F238E27FC236}">
                <a16:creationId xmlns:a16="http://schemas.microsoft.com/office/drawing/2014/main" id="{237AF8E3-AFB8-4865-965C-7246D9D76436}"/>
              </a:ext>
            </a:extLst>
          </p:cNvPr>
          <p:cNvSpPr>
            <a:spLocks noGrp="1"/>
          </p:cNvSpPr>
          <p:nvPr>
            <p:ph idx="1"/>
          </p:nvPr>
        </p:nvSpPr>
        <p:spPr>
          <a:xfrm>
            <a:off x="496853" y="1076784"/>
            <a:ext cx="11198290" cy="2058505"/>
          </a:xfrm>
        </p:spPr>
        <p:txBody>
          <a:bodyPr>
            <a:normAutofit fontScale="85000" lnSpcReduction="20000"/>
          </a:bodyPr>
          <a:lstStyle/>
          <a:p>
            <a:r>
              <a:rPr lang="en-US" sz="1800" dirty="0">
                <a:solidFill>
                  <a:schemeClr val="bg1"/>
                </a:solidFill>
                <a:latin typeface="FreeSans"/>
              </a:rPr>
              <a:t>Ensure your drone is registered at </a:t>
            </a:r>
            <a:r>
              <a:rPr lang="en-US" sz="1800" dirty="0">
                <a:solidFill>
                  <a:schemeClr val="bg1"/>
                </a:solidFill>
                <a:latin typeface="FreeSans"/>
                <a:hlinkClick r:id="rId3"/>
              </a:rPr>
              <a:t>faadronezone.faa.gov</a:t>
            </a:r>
            <a:r>
              <a:rPr lang="en-US" sz="1800" dirty="0">
                <a:solidFill>
                  <a:schemeClr val="bg1"/>
                </a:solidFill>
                <a:latin typeface="FreeSans"/>
              </a:rPr>
              <a:t>.</a:t>
            </a:r>
          </a:p>
          <a:p>
            <a:r>
              <a:rPr lang="en-US" sz="1800" dirty="0">
                <a:solidFill>
                  <a:schemeClr val="bg1"/>
                </a:solidFill>
                <a:latin typeface="FreeSans"/>
              </a:rPr>
              <a:t>Download FAA’s “B4UFLY” Mobile App and check airspace and flight conditions prior to flight.</a:t>
            </a:r>
          </a:p>
          <a:p>
            <a:r>
              <a:rPr lang="en-US" sz="1800" dirty="0">
                <a:solidFill>
                  <a:schemeClr val="bg1"/>
                </a:solidFill>
                <a:latin typeface="FreeSans"/>
              </a:rPr>
              <a:t>If on the computer, use the FAA’s “</a:t>
            </a:r>
            <a:r>
              <a:rPr lang="en-US" sz="1800" dirty="0">
                <a:solidFill>
                  <a:schemeClr val="bg1"/>
                </a:solidFill>
                <a:latin typeface="FreeSans"/>
                <a:hlinkClick r:id="rId4"/>
              </a:rPr>
              <a:t>Visualize It</a:t>
            </a:r>
            <a:r>
              <a:rPr lang="en-US" sz="1800" dirty="0">
                <a:solidFill>
                  <a:schemeClr val="bg1"/>
                </a:solidFill>
                <a:latin typeface="FreeSans"/>
              </a:rPr>
              <a:t>” Map to verify clear of airspace at intended location.</a:t>
            </a:r>
          </a:p>
          <a:p>
            <a:pPr lvl="1"/>
            <a:r>
              <a:rPr lang="en-US" sz="1400" dirty="0">
                <a:solidFill>
                  <a:schemeClr val="bg1"/>
                </a:solidFill>
                <a:latin typeface="FreeSans"/>
              </a:rPr>
              <a:t>If your intended location is in controlled airspace, either use the B4UFLY/Kittyhawk mobile app to request automated LAANC authorization.</a:t>
            </a:r>
          </a:p>
          <a:p>
            <a:pPr lvl="1"/>
            <a:r>
              <a:rPr lang="en-US" sz="1400" dirty="0">
                <a:solidFill>
                  <a:schemeClr val="bg1"/>
                </a:solidFill>
                <a:latin typeface="FreeSans"/>
              </a:rPr>
              <a:t>If LAANC is not available, you can submit a waiver request for manual authorization at </a:t>
            </a:r>
            <a:r>
              <a:rPr lang="en-US" sz="1400" dirty="0">
                <a:solidFill>
                  <a:schemeClr val="bg1"/>
                </a:solidFill>
                <a:latin typeface="FreeSans"/>
                <a:hlinkClick r:id="rId3"/>
              </a:rPr>
              <a:t>faadronezone.faa.gov</a:t>
            </a:r>
            <a:r>
              <a:rPr lang="en-US" sz="1400" dirty="0">
                <a:solidFill>
                  <a:schemeClr val="bg1"/>
                </a:solidFill>
                <a:latin typeface="FreeSans"/>
              </a:rPr>
              <a:t>.</a:t>
            </a:r>
          </a:p>
          <a:p>
            <a:r>
              <a:rPr lang="en-US" sz="1800" dirty="0">
                <a:solidFill>
                  <a:schemeClr val="bg1"/>
                </a:solidFill>
              </a:rPr>
              <a:t>Check Notices to Airmen (NOTAMs), and Temporary Flight Restrictions (TFRs) on FAA’s Drone Zone, or TFR.FAA.gov/NOTAMs.FAA.gov</a:t>
            </a:r>
          </a:p>
          <a:p>
            <a:r>
              <a:rPr lang="en-US" sz="1800" dirty="0">
                <a:solidFill>
                  <a:schemeClr val="bg1"/>
                </a:solidFill>
              </a:rPr>
              <a:t>Check Weather on </a:t>
            </a:r>
            <a:r>
              <a:rPr lang="en-US" sz="1800" dirty="0" err="1">
                <a:solidFill>
                  <a:schemeClr val="bg1"/>
                </a:solidFill>
              </a:rPr>
              <a:t>KittyHawk</a:t>
            </a:r>
            <a:r>
              <a:rPr lang="en-US" sz="1800" dirty="0">
                <a:solidFill>
                  <a:schemeClr val="bg1"/>
                </a:solidFill>
              </a:rPr>
              <a:t> app or AviationWeather.gov</a:t>
            </a:r>
          </a:p>
        </p:txBody>
      </p:sp>
      <p:sp>
        <p:nvSpPr>
          <p:cNvPr id="4" name="Дата 1">
            <a:extLst>
              <a:ext uri="{FF2B5EF4-FFF2-40B4-BE49-F238E27FC236}">
                <a16:creationId xmlns:a16="http://schemas.microsoft.com/office/drawing/2014/main" id="{782BFC96-2A23-4C07-8198-911E45E4C3F4}"/>
              </a:ext>
            </a:extLst>
          </p:cNvPr>
          <p:cNvSpPr>
            <a:spLocks noGrp="1"/>
          </p:cNvSpPr>
          <p:nvPr>
            <p:ph type="dt" sz="half" idx="10"/>
          </p:nvPr>
        </p:nvSpPr>
        <p:spPr>
          <a:xfrm>
            <a:off x="457200" y="6453188"/>
            <a:ext cx="2133600" cy="339725"/>
          </a:xfrm>
        </p:spPr>
        <p:txBody>
          <a:bodyPr/>
          <a:lstStyle/>
          <a:p>
            <a:fld id="{C1BCE0B6-585E-4D4A-BA38-8F3EB6DAB6B8}" type="datetime1">
              <a:rPr lang="en-US" altLang="ru-RU" smtClean="0">
                <a:solidFill>
                  <a:schemeClr val="bg1"/>
                </a:solidFill>
              </a:rPr>
              <a:t>1/4/2021</a:t>
            </a:fld>
            <a:endParaRPr lang="en-GB" altLang="ru-RU" dirty="0">
              <a:solidFill>
                <a:schemeClr val="bg1"/>
              </a:solidFill>
            </a:endParaRPr>
          </a:p>
        </p:txBody>
      </p:sp>
      <p:sp>
        <p:nvSpPr>
          <p:cNvPr id="5" name="Дата 1">
            <a:extLst>
              <a:ext uri="{FF2B5EF4-FFF2-40B4-BE49-F238E27FC236}">
                <a16:creationId xmlns:a16="http://schemas.microsoft.com/office/drawing/2014/main" id="{3D6D048E-8C6C-46FA-9C24-B5AA279C9A53}"/>
              </a:ext>
            </a:extLst>
          </p:cNvPr>
          <p:cNvSpPr txBox="1">
            <a:spLocks/>
          </p:cNvSpPr>
          <p:nvPr/>
        </p:nvSpPr>
        <p:spPr>
          <a:xfrm>
            <a:off x="3740020" y="6453187"/>
            <a:ext cx="4711959" cy="339725"/>
          </a:xfrm>
          <a:prstGeom prst="rect">
            <a:avLst/>
          </a:prstGeom>
        </p:spPr>
        <p:txBody>
          <a:bodyPr vert="horz" lIns="91440" tIns="45720" rIns="91440" bIns="45720" rtlCol="0" anchor="ctr"/>
          <a:lstStyle>
            <a:defPPr>
              <a:defRPr lang="en-US"/>
            </a:defPPr>
            <a:lvl1pPr marL="0" algn="l" defTabSz="914400" rtl="0" eaLnBrk="1" latinLnBrk="0" hangingPunct="1">
              <a:defRPr sz="1200" kern="1200" cap="none" spc="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ru-RU" dirty="0">
                <a:solidFill>
                  <a:schemeClr val="bg1"/>
                </a:solidFill>
              </a:rPr>
              <a:t>Presented by Dan Weecks | www.WeecksProductions.com</a:t>
            </a:r>
            <a:endParaRPr lang="en-GB" altLang="ru-RU" dirty="0">
              <a:solidFill>
                <a:schemeClr val="bg1"/>
              </a:solidFill>
            </a:endParaRPr>
          </a:p>
        </p:txBody>
      </p:sp>
      <p:sp>
        <p:nvSpPr>
          <p:cNvPr id="6" name="Slide Number Placeholder 5">
            <a:extLst>
              <a:ext uri="{FF2B5EF4-FFF2-40B4-BE49-F238E27FC236}">
                <a16:creationId xmlns:a16="http://schemas.microsoft.com/office/drawing/2014/main" id="{A280E90C-0E10-4C6A-ADA6-7A46194EDE5A}"/>
              </a:ext>
            </a:extLst>
          </p:cNvPr>
          <p:cNvSpPr>
            <a:spLocks noGrp="1"/>
          </p:cNvSpPr>
          <p:nvPr>
            <p:ph type="sldNum" sz="quarter" idx="12"/>
          </p:nvPr>
        </p:nvSpPr>
        <p:spPr>
          <a:xfrm>
            <a:off x="9902890" y="6453186"/>
            <a:ext cx="2133600" cy="339725"/>
          </a:xfrm>
        </p:spPr>
        <p:txBody>
          <a:bodyPr/>
          <a:lstStyle/>
          <a:p>
            <a:fld id="{1E0D7E8B-6D95-4D74-8DBE-FEE79CB326E1}" type="slidenum">
              <a:rPr lang="en-GB" altLang="ru-RU">
                <a:solidFill>
                  <a:schemeClr val="bg1"/>
                </a:solidFill>
              </a:rPr>
              <a:t>12</a:t>
            </a:fld>
            <a:endParaRPr lang="en-GB" altLang="ru-RU" dirty="0">
              <a:solidFill>
                <a:schemeClr val="bg1"/>
              </a:solidFill>
            </a:endParaRPr>
          </a:p>
        </p:txBody>
      </p:sp>
      <p:pic>
        <p:nvPicPr>
          <p:cNvPr id="10" name="Picture 9">
            <a:extLst>
              <a:ext uri="{FF2B5EF4-FFF2-40B4-BE49-F238E27FC236}">
                <a16:creationId xmlns:a16="http://schemas.microsoft.com/office/drawing/2014/main" id="{54246401-0A50-4F68-A896-F185AE2CB15B}"/>
              </a:ext>
            </a:extLst>
          </p:cNvPr>
          <p:cNvPicPr>
            <a:picLocks noChangeAspect="1"/>
          </p:cNvPicPr>
          <p:nvPr/>
        </p:nvPicPr>
        <p:blipFill>
          <a:blip r:embed="rId5"/>
          <a:stretch>
            <a:fillRect/>
          </a:stretch>
        </p:blipFill>
        <p:spPr>
          <a:xfrm>
            <a:off x="2674439" y="3131526"/>
            <a:ext cx="6843119" cy="3321660"/>
          </a:xfrm>
          <a:prstGeom prst="rect">
            <a:avLst/>
          </a:prstGeom>
        </p:spPr>
      </p:pic>
    </p:spTree>
    <p:extLst>
      <p:ext uri="{BB962C8B-B14F-4D97-AF65-F5344CB8AC3E}">
        <p14:creationId xmlns:p14="http://schemas.microsoft.com/office/powerpoint/2010/main" val="19603139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8000" r="-2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E1717-028E-47E9-A2AE-501D2F39D1C9}"/>
              </a:ext>
            </a:extLst>
          </p:cNvPr>
          <p:cNvSpPr>
            <a:spLocks noGrp="1"/>
          </p:cNvSpPr>
          <p:nvPr>
            <p:ph type="title"/>
          </p:nvPr>
        </p:nvSpPr>
        <p:spPr>
          <a:xfrm>
            <a:off x="838200" y="365125"/>
            <a:ext cx="10515600" cy="511953"/>
          </a:xfrm>
        </p:spPr>
        <p:txBody>
          <a:bodyPr>
            <a:normAutofit fontScale="90000"/>
          </a:bodyPr>
          <a:lstStyle/>
          <a:p>
            <a:pPr algn="ctr"/>
            <a:r>
              <a:rPr lang="en-US" dirty="0">
                <a:solidFill>
                  <a:schemeClr val="bg1"/>
                </a:solidFill>
              </a:rPr>
              <a:t>Operating a Drone</a:t>
            </a:r>
          </a:p>
        </p:txBody>
      </p:sp>
      <p:sp>
        <p:nvSpPr>
          <p:cNvPr id="3" name="Content Placeholder 2">
            <a:extLst>
              <a:ext uri="{FF2B5EF4-FFF2-40B4-BE49-F238E27FC236}">
                <a16:creationId xmlns:a16="http://schemas.microsoft.com/office/drawing/2014/main" id="{237AF8E3-AFB8-4865-965C-7246D9D76436}"/>
              </a:ext>
            </a:extLst>
          </p:cNvPr>
          <p:cNvSpPr>
            <a:spLocks noGrp="1"/>
          </p:cNvSpPr>
          <p:nvPr>
            <p:ph idx="1"/>
          </p:nvPr>
        </p:nvSpPr>
        <p:spPr>
          <a:xfrm>
            <a:off x="838200" y="1073021"/>
            <a:ext cx="10515600" cy="1156996"/>
          </a:xfrm>
        </p:spPr>
        <p:txBody>
          <a:bodyPr>
            <a:normAutofit/>
          </a:bodyPr>
          <a:lstStyle/>
          <a:p>
            <a:pPr marL="0" indent="0" algn="ctr">
              <a:buNone/>
            </a:pPr>
            <a:r>
              <a:rPr lang="en-US" sz="1800" dirty="0">
                <a:solidFill>
                  <a:schemeClr val="bg1"/>
                </a:solidFill>
                <a:latin typeface="FreeSans"/>
              </a:rPr>
              <a:t>*Drone must be visibly marked with registration number when operating.</a:t>
            </a:r>
          </a:p>
          <a:p>
            <a:pPr marL="0" indent="0" algn="ctr">
              <a:buNone/>
            </a:pPr>
            <a:r>
              <a:rPr lang="en-US" sz="1800" dirty="0">
                <a:solidFill>
                  <a:schemeClr val="bg1"/>
                </a:solidFill>
                <a:latin typeface="FreeSans"/>
              </a:rPr>
              <a:t>**Preflight inspection must be completed before every flight.</a:t>
            </a:r>
          </a:p>
          <a:p>
            <a:pPr marL="0" indent="0" algn="ctr">
              <a:buNone/>
            </a:pPr>
            <a:r>
              <a:rPr lang="en-US" sz="1800" dirty="0">
                <a:solidFill>
                  <a:schemeClr val="bg1"/>
                </a:solidFill>
                <a:latin typeface="FreeSans"/>
              </a:rPr>
              <a:t>***Checklists are highly recommended, although not required</a:t>
            </a:r>
          </a:p>
          <a:p>
            <a:endParaRPr lang="en-US" sz="1800" dirty="0">
              <a:solidFill>
                <a:schemeClr val="bg1"/>
              </a:solidFill>
            </a:endParaRPr>
          </a:p>
        </p:txBody>
      </p:sp>
      <p:sp>
        <p:nvSpPr>
          <p:cNvPr id="4" name="Дата 1">
            <a:extLst>
              <a:ext uri="{FF2B5EF4-FFF2-40B4-BE49-F238E27FC236}">
                <a16:creationId xmlns:a16="http://schemas.microsoft.com/office/drawing/2014/main" id="{782BFC96-2A23-4C07-8198-911E45E4C3F4}"/>
              </a:ext>
            </a:extLst>
          </p:cNvPr>
          <p:cNvSpPr>
            <a:spLocks noGrp="1"/>
          </p:cNvSpPr>
          <p:nvPr>
            <p:ph type="dt" sz="half" idx="10"/>
          </p:nvPr>
        </p:nvSpPr>
        <p:spPr>
          <a:xfrm>
            <a:off x="457200" y="6453188"/>
            <a:ext cx="2133600" cy="339725"/>
          </a:xfrm>
        </p:spPr>
        <p:txBody>
          <a:bodyPr/>
          <a:lstStyle/>
          <a:p>
            <a:fld id="{C1BCE0B6-585E-4D4A-BA38-8F3EB6DAB6B8}" type="datetime1">
              <a:rPr lang="en-US" altLang="ru-RU" smtClean="0">
                <a:solidFill>
                  <a:schemeClr val="bg1"/>
                </a:solidFill>
              </a:rPr>
              <a:t>1/4/2021</a:t>
            </a:fld>
            <a:endParaRPr lang="en-GB" altLang="ru-RU" dirty="0">
              <a:solidFill>
                <a:schemeClr val="bg1"/>
              </a:solidFill>
            </a:endParaRPr>
          </a:p>
        </p:txBody>
      </p:sp>
      <p:sp>
        <p:nvSpPr>
          <p:cNvPr id="5" name="Дата 1">
            <a:extLst>
              <a:ext uri="{FF2B5EF4-FFF2-40B4-BE49-F238E27FC236}">
                <a16:creationId xmlns:a16="http://schemas.microsoft.com/office/drawing/2014/main" id="{3D6D048E-8C6C-46FA-9C24-B5AA279C9A53}"/>
              </a:ext>
            </a:extLst>
          </p:cNvPr>
          <p:cNvSpPr txBox="1">
            <a:spLocks/>
          </p:cNvSpPr>
          <p:nvPr/>
        </p:nvSpPr>
        <p:spPr>
          <a:xfrm>
            <a:off x="3740020" y="6453187"/>
            <a:ext cx="4711959" cy="339725"/>
          </a:xfrm>
          <a:prstGeom prst="rect">
            <a:avLst/>
          </a:prstGeom>
        </p:spPr>
        <p:txBody>
          <a:bodyPr vert="horz" lIns="91440" tIns="45720" rIns="91440" bIns="45720" rtlCol="0" anchor="ctr"/>
          <a:lstStyle>
            <a:defPPr>
              <a:defRPr lang="en-US"/>
            </a:defPPr>
            <a:lvl1pPr marL="0" algn="l" defTabSz="914400" rtl="0" eaLnBrk="1" latinLnBrk="0" hangingPunct="1">
              <a:defRPr sz="1200" kern="1200" cap="none" spc="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ru-RU" dirty="0">
                <a:solidFill>
                  <a:schemeClr val="bg1"/>
                </a:solidFill>
              </a:rPr>
              <a:t>Presented by Dan Weecks | www.WeecksProductions.com</a:t>
            </a:r>
            <a:endParaRPr lang="en-GB" altLang="ru-RU" dirty="0">
              <a:solidFill>
                <a:schemeClr val="bg1"/>
              </a:solidFill>
            </a:endParaRPr>
          </a:p>
        </p:txBody>
      </p:sp>
      <p:sp>
        <p:nvSpPr>
          <p:cNvPr id="6" name="Slide Number Placeholder 5">
            <a:extLst>
              <a:ext uri="{FF2B5EF4-FFF2-40B4-BE49-F238E27FC236}">
                <a16:creationId xmlns:a16="http://schemas.microsoft.com/office/drawing/2014/main" id="{A280E90C-0E10-4C6A-ADA6-7A46194EDE5A}"/>
              </a:ext>
            </a:extLst>
          </p:cNvPr>
          <p:cNvSpPr>
            <a:spLocks noGrp="1"/>
          </p:cNvSpPr>
          <p:nvPr>
            <p:ph type="sldNum" sz="quarter" idx="12"/>
          </p:nvPr>
        </p:nvSpPr>
        <p:spPr>
          <a:xfrm>
            <a:off x="9902890" y="6453186"/>
            <a:ext cx="2133600" cy="339725"/>
          </a:xfrm>
        </p:spPr>
        <p:txBody>
          <a:bodyPr/>
          <a:lstStyle/>
          <a:p>
            <a:fld id="{1E0D7E8B-6D95-4D74-8DBE-FEE79CB326E1}" type="slidenum">
              <a:rPr lang="en-GB" altLang="ru-RU">
                <a:solidFill>
                  <a:schemeClr val="bg1"/>
                </a:solidFill>
              </a:rPr>
              <a:t>13</a:t>
            </a:fld>
            <a:endParaRPr lang="en-GB" altLang="ru-RU" dirty="0">
              <a:solidFill>
                <a:schemeClr val="bg1"/>
              </a:solidFill>
            </a:endParaRPr>
          </a:p>
        </p:txBody>
      </p:sp>
      <p:pic>
        <p:nvPicPr>
          <p:cNvPr id="7" name="Online Media 6" title="How to fly as a Drone Pilot (Part 107)">
            <a:hlinkClick r:id="" action="ppaction://media"/>
            <a:extLst>
              <a:ext uri="{FF2B5EF4-FFF2-40B4-BE49-F238E27FC236}">
                <a16:creationId xmlns:a16="http://schemas.microsoft.com/office/drawing/2014/main" id="{4E2E2B79-ACFD-48AA-9E35-FFA1139D5613}"/>
              </a:ext>
            </a:extLst>
          </p:cNvPr>
          <p:cNvPicPr>
            <a:picLocks noRot="1" noChangeAspect="1"/>
          </p:cNvPicPr>
          <p:nvPr>
            <a:videoFile r:link="rId1"/>
          </p:nvPr>
        </p:nvPicPr>
        <p:blipFill>
          <a:blip r:embed="rId4"/>
          <a:stretch>
            <a:fillRect/>
          </a:stretch>
        </p:blipFill>
        <p:spPr>
          <a:xfrm>
            <a:off x="2957213" y="2230017"/>
            <a:ext cx="6277572" cy="3546828"/>
          </a:xfrm>
          <a:prstGeom prst="rect">
            <a:avLst/>
          </a:prstGeom>
        </p:spPr>
      </p:pic>
      <p:sp>
        <p:nvSpPr>
          <p:cNvPr id="8" name="TextBox 7">
            <a:extLst>
              <a:ext uri="{FF2B5EF4-FFF2-40B4-BE49-F238E27FC236}">
                <a16:creationId xmlns:a16="http://schemas.microsoft.com/office/drawing/2014/main" id="{8BE6512C-122D-4CF3-AD13-410E4C9BBD07}"/>
              </a:ext>
            </a:extLst>
          </p:cNvPr>
          <p:cNvSpPr txBox="1"/>
          <p:nvPr/>
        </p:nvSpPr>
        <p:spPr>
          <a:xfrm>
            <a:off x="3125755" y="5878286"/>
            <a:ext cx="5990253" cy="646331"/>
          </a:xfrm>
          <a:prstGeom prst="rect">
            <a:avLst/>
          </a:prstGeom>
          <a:noFill/>
        </p:spPr>
        <p:txBody>
          <a:bodyPr wrap="square" rtlCol="0">
            <a:spAutoFit/>
          </a:bodyPr>
          <a:lstStyle/>
          <a:p>
            <a:pPr algn="ctr"/>
            <a:r>
              <a:rPr lang="en-US" dirty="0">
                <a:solidFill>
                  <a:schemeClr val="bg1"/>
                </a:solidFill>
              </a:rPr>
              <a:t>If embedded video doesn’t work, it can be found at:</a:t>
            </a:r>
          </a:p>
          <a:p>
            <a:pPr algn="ctr"/>
            <a:r>
              <a:rPr lang="en-US" dirty="0">
                <a:solidFill>
                  <a:schemeClr val="bg1"/>
                </a:solidFill>
              </a:rPr>
              <a:t>https://youtu.be/cWH92umG2L0</a:t>
            </a:r>
          </a:p>
        </p:txBody>
      </p:sp>
    </p:spTree>
    <p:extLst>
      <p:ext uri="{BB962C8B-B14F-4D97-AF65-F5344CB8AC3E}">
        <p14:creationId xmlns:p14="http://schemas.microsoft.com/office/powerpoint/2010/main" val="12797854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8000" r="-2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E1717-028E-47E9-A2AE-501D2F39D1C9}"/>
              </a:ext>
            </a:extLst>
          </p:cNvPr>
          <p:cNvSpPr>
            <a:spLocks noGrp="1"/>
          </p:cNvSpPr>
          <p:nvPr>
            <p:ph type="title"/>
          </p:nvPr>
        </p:nvSpPr>
        <p:spPr>
          <a:xfrm>
            <a:off x="838200" y="365125"/>
            <a:ext cx="10515600" cy="511953"/>
          </a:xfrm>
        </p:spPr>
        <p:txBody>
          <a:bodyPr>
            <a:normAutofit fontScale="90000"/>
          </a:bodyPr>
          <a:lstStyle/>
          <a:p>
            <a:pPr algn="ctr"/>
            <a:r>
              <a:rPr lang="en-US" dirty="0">
                <a:solidFill>
                  <a:schemeClr val="bg1"/>
                </a:solidFill>
              </a:rPr>
              <a:t>Upcoming Changes</a:t>
            </a:r>
          </a:p>
        </p:txBody>
      </p:sp>
      <p:sp>
        <p:nvSpPr>
          <p:cNvPr id="3" name="Content Placeholder 2">
            <a:extLst>
              <a:ext uri="{FF2B5EF4-FFF2-40B4-BE49-F238E27FC236}">
                <a16:creationId xmlns:a16="http://schemas.microsoft.com/office/drawing/2014/main" id="{237AF8E3-AFB8-4865-965C-7246D9D76436}"/>
              </a:ext>
            </a:extLst>
          </p:cNvPr>
          <p:cNvSpPr>
            <a:spLocks noGrp="1"/>
          </p:cNvSpPr>
          <p:nvPr>
            <p:ph idx="1"/>
          </p:nvPr>
        </p:nvSpPr>
        <p:spPr>
          <a:xfrm>
            <a:off x="387316" y="1305054"/>
            <a:ext cx="11417365" cy="5187821"/>
          </a:xfrm>
        </p:spPr>
        <p:txBody>
          <a:bodyPr>
            <a:normAutofit/>
          </a:bodyPr>
          <a:lstStyle/>
          <a:p>
            <a:r>
              <a:rPr lang="en-US" sz="2400" dirty="0">
                <a:solidFill>
                  <a:schemeClr val="bg1"/>
                </a:solidFill>
              </a:rPr>
              <a:t>On December 31, 2019, the FAA issued a Notice of Proposed Rulemaking on Remote Identification for UAS.  This will require most drones operating in US airspace to have “remote ID” capability</a:t>
            </a:r>
            <a:r>
              <a:rPr lang="en-US" sz="2400" baseline="30000" dirty="0">
                <a:solidFill>
                  <a:schemeClr val="bg1"/>
                </a:solidFill>
              </a:rPr>
              <a:t> 5</a:t>
            </a:r>
            <a:r>
              <a:rPr lang="en-US" sz="2400" dirty="0">
                <a:solidFill>
                  <a:schemeClr val="bg1"/>
                </a:solidFill>
              </a:rPr>
              <a:t>.</a:t>
            </a:r>
          </a:p>
          <a:p>
            <a:endParaRPr lang="en-US" sz="2400" dirty="0">
              <a:solidFill>
                <a:schemeClr val="bg1"/>
              </a:solidFill>
            </a:endParaRPr>
          </a:p>
          <a:p>
            <a:r>
              <a:rPr lang="en-US" sz="2400" dirty="0">
                <a:solidFill>
                  <a:schemeClr val="bg1"/>
                </a:solidFill>
              </a:rPr>
              <a:t> This integration will likely allow for expanded operations by mitigating risks, since new technological and operational innovation will be occurring to ensure compliance.</a:t>
            </a:r>
          </a:p>
          <a:p>
            <a:pPr lvl="1"/>
            <a:r>
              <a:rPr lang="en-US" sz="2000" dirty="0">
                <a:solidFill>
                  <a:schemeClr val="bg1"/>
                </a:solidFill>
              </a:rPr>
              <a:t>Night-time operations may be permissible.</a:t>
            </a:r>
          </a:p>
          <a:p>
            <a:pPr lvl="1"/>
            <a:r>
              <a:rPr lang="en-US" sz="2000" dirty="0">
                <a:solidFill>
                  <a:schemeClr val="bg1"/>
                </a:solidFill>
              </a:rPr>
              <a:t>Operations over people and crowds may be permissible.</a:t>
            </a:r>
          </a:p>
          <a:p>
            <a:pPr lvl="1"/>
            <a:endParaRPr lang="en-US" sz="2000" dirty="0">
              <a:solidFill>
                <a:schemeClr val="bg1"/>
              </a:solidFill>
            </a:endParaRPr>
          </a:p>
          <a:p>
            <a:pPr lvl="1"/>
            <a:endParaRPr lang="en-US" sz="2000" dirty="0">
              <a:solidFill>
                <a:schemeClr val="bg1"/>
              </a:solidFill>
            </a:endParaRPr>
          </a:p>
          <a:p>
            <a:pPr lvl="1"/>
            <a:endParaRPr lang="en-US" dirty="0">
              <a:solidFill>
                <a:schemeClr val="bg1"/>
              </a:solidFill>
            </a:endParaRPr>
          </a:p>
        </p:txBody>
      </p:sp>
      <p:sp>
        <p:nvSpPr>
          <p:cNvPr id="4" name="Дата 1">
            <a:extLst>
              <a:ext uri="{FF2B5EF4-FFF2-40B4-BE49-F238E27FC236}">
                <a16:creationId xmlns:a16="http://schemas.microsoft.com/office/drawing/2014/main" id="{782BFC96-2A23-4C07-8198-911E45E4C3F4}"/>
              </a:ext>
            </a:extLst>
          </p:cNvPr>
          <p:cNvSpPr>
            <a:spLocks noGrp="1"/>
          </p:cNvSpPr>
          <p:nvPr>
            <p:ph type="dt" sz="half" idx="10"/>
          </p:nvPr>
        </p:nvSpPr>
        <p:spPr>
          <a:xfrm>
            <a:off x="457200" y="6453188"/>
            <a:ext cx="2133600" cy="339725"/>
          </a:xfrm>
        </p:spPr>
        <p:txBody>
          <a:bodyPr/>
          <a:lstStyle/>
          <a:p>
            <a:fld id="{C1BCE0B6-585E-4D4A-BA38-8F3EB6DAB6B8}" type="datetime1">
              <a:rPr lang="en-US" altLang="ru-RU" smtClean="0">
                <a:solidFill>
                  <a:schemeClr val="bg1"/>
                </a:solidFill>
              </a:rPr>
              <a:t>1/4/2021</a:t>
            </a:fld>
            <a:endParaRPr lang="en-GB" altLang="ru-RU" dirty="0">
              <a:solidFill>
                <a:schemeClr val="bg1"/>
              </a:solidFill>
            </a:endParaRPr>
          </a:p>
        </p:txBody>
      </p:sp>
      <p:sp>
        <p:nvSpPr>
          <p:cNvPr id="5" name="Дата 1">
            <a:extLst>
              <a:ext uri="{FF2B5EF4-FFF2-40B4-BE49-F238E27FC236}">
                <a16:creationId xmlns:a16="http://schemas.microsoft.com/office/drawing/2014/main" id="{3D6D048E-8C6C-46FA-9C24-B5AA279C9A53}"/>
              </a:ext>
            </a:extLst>
          </p:cNvPr>
          <p:cNvSpPr txBox="1">
            <a:spLocks/>
          </p:cNvSpPr>
          <p:nvPr/>
        </p:nvSpPr>
        <p:spPr>
          <a:xfrm>
            <a:off x="3740020" y="6453187"/>
            <a:ext cx="4711959" cy="339725"/>
          </a:xfrm>
          <a:prstGeom prst="rect">
            <a:avLst/>
          </a:prstGeom>
        </p:spPr>
        <p:txBody>
          <a:bodyPr vert="horz" lIns="91440" tIns="45720" rIns="91440" bIns="45720" rtlCol="0" anchor="ctr"/>
          <a:lstStyle>
            <a:defPPr>
              <a:defRPr lang="en-US"/>
            </a:defPPr>
            <a:lvl1pPr marL="0" algn="l" defTabSz="914400" rtl="0" eaLnBrk="1" latinLnBrk="0" hangingPunct="1">
              <a:defRPr sz="1200" kern="1200" cap="none" spc="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ru-RU" dirty="0">
                <a:solidFill>
                  <a:schemeClr val="bg1"/>
                </a:solidFill>
              </a:rPr>
              <a:t>Presented by Dan Weecks | www.WeecksProductions.com</a:t>
            </a:r>
            <a:endParaRPr lang="en-GB" altLang="ru-RU" dirty="0">
              <a:solidFill>
                <a:schemeClr val="bg1"/>
              </a:solidFill>
            </a:endParaRPr>
          </a:p>
        </p:txBody>
      </p:sp>
      <p:sp>
        <p:nvSpPr>
          <p:cNvPr id="6" name="Slide Number Placeholder 5">
            <a:extLst>
              <a:ext uri="{FF2B5EF4-FFF2-40B4-BE49-F238E27FC236}">
                <a16:creationId xmlns:a16="http://schemas.microsoft.com/office/drawing/2014/main" id="{A280E90C-0E10-4C6A-ADA6-7A46194EDE5A}"/>
              </a:ext>
            </a:extLst>
          </p:cNvPr>
          <p:cNvSpPr>
            <a:spLocks noGrp="1"/>
          </p:cNvSpPr>
          <p:nvPr>
            <p:ph type="sldNum" sz="quarter" idx="12"/>
          </p:nvPr>
        </p:nvSpPr>
        <p:spPr>
          <a:xfrm>
            <a:off x="9902890" y="6453186"/>
            <a:ext cx="2133600" cy="339725"/>
          </a:xfrm>
        </p:spPr>
        <p:txBody>
          <a:bodyPr/>
          <a:lstStyle/>
          <a:p>
            <a:fld id="{1E0D7E8B-6D95-4D74-8DBE-FEE79CB326E1}" type="slidenum">
              <a:rPr lang="en-GB" altLang="ru-RU">
                <a:solidFill>
                  <a:schemeClr val="bg1"/>
                </a:solidFill>
              </a:rPr>
              <a:t>14</a:t>
            </a:fld>
            <a:endParaRPr lang="en-GB" altLang="ru-RU" dirty="0">
              <a:solidFill>
                <a:schemeClr val="bg1"/>
              </a:solidFill>
            </a:endParaRPr>
          </a:p>
        </p:txBody>
      </p:sp>
    </p:spTree>
    <p:extLst>
      <p:ext uri="{BB962C8B-B14F-4D97-AF65-F5344CB8AC3E}">
        <p14:creationId xmlns:p14="http://schemas.microsoft.com/office/powerpoint/2010/main" val="19714575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C66E1-9F13-4802-96F5-BD77AD47E74E}"/>
              </a:ext>
            </a:extLst>
          </p:cNvPr>
          <p:cNvSpPr>
            <a:spLocks noGrp="1"/>
          </p:cNvSpPr>
          <p:nvPr>
            <p:ph type="title"/>
          </p:nvPr>
        </p:nvSpPr>
        <p:spPr>
          <a:xfrm>
            <a:off x="838200" y="381514"/>
            <a:ext cx="10515600" cy="1325563"/>
          </a:xfrm>
        </p:spPr>
        <p:txBody>
          <a:bodyPr>
            <a:normAutofit fontScale="90000"/>
          </a:bodyPr>
          <a:lstStyle/>
          <a:p>
            <a:pPr marL="457200" lvl="1" indent="0" algn="ctr">
              <a:buNone/>
            </a:pPr>
            <a:r>
              <a:rPr lang="en-US" sz="4400" dirty="0">
                <a:solidFill>
                  <a:schemeClr val="bg1"/>
                </a:solidFill>
                <a:highlight>
                  <a:srgbClr val="000080"/>
                </a:highlight>
              </a:rPr>
              <a:t>What new operations do you think may be possible with new drone technologies?</a:t>
            </a:r>
          </a:p>
        </p:txBody>
      </p:sp>
      <p:sp>
        <p:nvSpPr>
          <p:cNvPr id="3" name="Content Placeholder 2">
            <a:extLst>
              <a:ext uri="{FF2B5EF4-FFF2-40B4-BE49-F238E27FC236}">
                <a16:creationId xmlns:a16="http://schemas.microsoft.com/office/drawing/2014/main" id="{F37DF4DC-F491-42A5-A3A2-AEDDB6673B3B}"/>
              </a:ext>
            </a:extLst>
          </p:cNvPr>
          <p:cNvSpPr>
            <a:spLocks noGrp="1"/>
          </p:cNvSpPr>
          <p:nvPr>
            <p:ph idx="1"/>
          </p:nvPr>
        </p:nvSpPr>
        <p:spPr>
          <a:xfrm>
            <a:off x="838200" y="1953962"/>
            <a:ext cx="10515600" cy="3859742"/>
          </a:xfrm>
        </p:spPr>
        <p:txBody>
          <a:bodyPr>
            <a:normAutofit/>
          </a:bodyPr>
          <a:lstStyle/>
          <a:p>
            <a:pPr marL="457200" lvl="1" indent="0" algn="ctr">
              <a:buNone/>
            </a:pPr>
            <a:r>
              <a:rPr lang="en-US" sz="3600" dirty="0"/>
              <a:t>Q&amp;A Session… please ask questions!</a:t>
            </a:r>
          </a:p>
          <a:p>
            <a:pPr marL="457200" lvl="1" indent="0" algn="ctr">
              <a:buNone/>
            </a:pPr>
            <a:endParaRPr lang="en-US" sz="3600" dirty="0"/>
          </a:p>
          <a:p>
            <a:pPr marL="457200" lvl="1" indent="0" algn="ctr">
              <a:buNone/>
            </a:pPr>
            <a:r>
              <a:rPr lang="en-US" sz="3600" dirty="0"/>
              <a:t>Have more questions about drones, or want to learn how to fly drones or airplanes?</a:t>
            </a:r>
          </a:p>
          <a:p>
            <a:pPr marL="457200" lvl="1" indent="0" algn="ctr">
              <a:buNone/>
            </a:pPr>
            <a:endParaRPr lang="en-US" sz="3600" dirty="0"/>
          </a:p>
          <a:p>
            <a:pPr marL="457200" lvl="1" indent="0" algn="ctr">
              <a:buNone/>
            </a:pPr>
            <a:r>
              <a:rPr lang="en-US" sz="3600" dirty="0"/>
              <a:t>Visit </a:t>
            </a:r>
            <a:r>
              <a:rPr lang="en-US" sz="3600" b="1" i="1" u="sng" dirty="0">
                <a:solidFill>
                  <a:schemeClr val="accent1">
                    <a:lumMod val="50000"/>
                  </a:schemeClr>
                </a:solidFill>
              </a:rPr>
              <a:t>DanWeecks.com</a:t>
            </a:r>
            <a:r>
              <a:rPr lang="en-US" sz="3600" dirty="0"/>
              <a:t> for more information.</a:t>
            </a:r>
          </a:p>
        </p:txBody>
      </p:sp>
    </p:spTree>
    <p:extLst>
      <p:ext uri="{BB962C8B-B14F-4D97-AF65-F5344CB8AC3E}">
        <p14:creationId xmlns:p14="http://schemas.microsoft.com/office/powerpoint/2010/main" val="39327989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8000" r="-2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E1717-028E-47E9-A2AE-501D2F39D1C9}"/>
              </a:ext>
            </a:extLst>
          </p:cNvPr>
          <p:cNvSpPr>
            <a:spLocks noGrp="1"/>
          </p:cNvSpPr>
          <p:nvPr>
            <p:ph type="title"/>
          </p:nvPr>
        </p:nvSpPr>
        <p:spPr>
          <a:xfrm>
            <a:off x="838200" y="365126"/>
            <a:ext cx="10515600" cy="623920"/>
          </a:xfrm>
        </p:spPr>
        <p:txBody>
          <a:bodyPr>
            <a:normAutofit fontScale="90000"/>
          </a:bodyPr>
          <a:lstStyle/>
          <a:p>
            <a:pPr algn="ctr"/>
            <a:r>
              <a:rPr lang="en-US" dirty="0">
                <a:solidFill>
                  <a:schemeClr val="bg1"/>
                </a:solidFill>
              </a:rPr>
              <a:t>References</a:t>
            </a:r>
          </a:p>
        </p:txBody>
      </p:sp>
      <p:sp>
        <p:nvSpPr>
          <p:cNvPr id="3" name="Content Placeholder 2">
            <a:extLst>
              <a:ext uri="{FF2B5EF4-FFF2-40B4-BE49-F238E27FC236}">
                <a16:creationId xmlns:a16="http://schemas.microsoft.com/office/drawing/2014/main" id="{237AF8E3-AFB8-4865-965C-7246D9D76436}"/>
              </a:ext>
            </a:extLst>
          </p:cNvPr>
          <p:cNvSpPr>
            <a:spLocks noGrp="1"/>
          </p:cNvSpPr>
          <p:nvPr>
            <p:ph idx="1"/>
          </p:nvPr>
        </p:nvSpPr>
        <p:spPr>
          <a:xfrm>
            <a:off x="838200" y="1082351"/>
            <a:ext cx="10515600" cy="4603016"/>
          </a:xfrm>
        </p:spPr>
        <p:txBody>
          <a:bodyPr>
            <a:normAutofit/>
          </a:bodyPr>
          <a:lstStyle/>
          <a:p>
            <a:r>
              <a:rPr lang="en-US" sz="1800" baseline="30000" dirty="0">
                <a:solidFill>
                  <a:schemeClr val="bg1"/>
                </a:solidFill>
              </a:rPr>
              <a:t>1 	</a:t>
            </a:r>
            <a:r>
              <a:rPr lang="en-US" sz="1800" dirty="0">
                <a:solidFill>
                  <a:schemeClr val="bg1"/>
                </a:solidFill>
                <a:hlinkClick r:id="rId3"/>
              </a:rPr>
              <a:t>”Small Unmanned </a:t>
            </a:r>
            <a:r>
              <a:rPr lang="en-US" sz="1800" dirty="0" err="1">
                <a:solidFill>
                  <a:schemeClr val="bg1"/>
                </a:solidFill>
                <a:hlinkClick r:id="rId3"/>
              </a:rPr>
              <a:t>Aircraf</a:t>
            </a:r>
            <a:r>
              <a:rPr lang="en-US" sz="1800" dirty="0">
                <a:solidFill>
                  <a:schemeClr val="bg1"/>
                </a:solidFill>
                <a:hlinkClick r:id="rId3"/>
              </a:rPr>
              <a:t> System (sUAS)_Categorization Framework for Low Altitude Traffic </a:t>
            </a:r>
            <a:r>
              <a:rPr lang="en-US" sz="1800" dirty="0">
                <a:solidFill>
                  <a:schemeClr val="bg1"/>
                </a:solidFill>
              </a:rPr>
              <a:t>	</a:t>
            </a:r>
            <a:r>
              <a:rPr lang="en-US" sz="1800" dirty="0">
                <a:solidFill>
                  <a:schemeClr val="bg1"/>
                </a:solidFill>
                <a:hlinkClick r:id="rId3"/>
              </a:rPr>
              <a:t>Services - https://utm.arc.nasa.gov/docs/2017-Ren_DASC17.pdf</a:t>
            </a:r>
            <a:endParaRPr lang="en-US" sz="1800" dirty="0">
              <a:solidFill>
                <a:schemeClr val="bg1"/>
              </a:solidFill>
            </a:endParaRPr>
          </a:p>
          <a:p>
            <a:r>
              <a:rPr lang="en-US" sz="1800" baseline="30000" dirty="0">
                <a:solidFill>
                  <a:schemeClr val="bg1"/>
                </a:solidFill>
              </a:rPr>
              <a:t>2 	</a:t>
            </a:r>
            <a:r>
              <a:rPr lang="en-US" sz="1800" dirty="0">
                <a:solidFill>
                  <a:schemeClr val="bg1"/>
                </a:solidFill>
                <a:hlinkClick r:id="rId4"/>
              </a:rPr>
              <a:t>https://www.faa.gov/uas/getting_started/user_identification_tool/</a:t>
            </a:r>
            <a:endParaRPr lang="en-US" sz="1800" dirty="0">
              <a:solidFill>
                <a:schemeClr val="bg1"/>
              </a:solidFill>
            </a:endParaRPr>
          </a:p>
          <a:p>
            <a:r>
              <a:rPr lang="en-US" sz="1800" baseline="30000" dirty="0">
                <a:solidFill>
                  <a:schemeClr val="bg1"/>
                </a:solidFill>
              </a:rPr>
              <a:t>3 </a:t>
            </a:r>
            <a:r>
              <a:rPr lang="en-US" sz="1800" dirty="0">
                <a:solidFill>
                  <a:schemeClr val="bg1"/>
                </a:solidFill>
              </a:rPr>
              <a:t>	</a:t>
            </a:r>
            <a:r>
              <a:rPr lang="en-US" sz="1800" dirty="0">
                <a:solidFill>
                  <a:schemeClr val="bg1"/>
                </a:solidFill>
                <a:hlinkClick r:id="rId5"/>
              </a:rPr>
              <a:t>https://www.faa.gov/uas/commercial_operators/</a:t>
            </a:r>
            <a:endParaRPr lang="en-US" sz="1800" dirty="0">
              <a:solidFill>
                <a:schemeClr val="bg1"/>
              </a:solidFill>
            </a:endParaRPr>
          </a:p>
          <a:p>
            <a:r>
              <a:rPr lang="en-US" sz="1800" baseline="30000" dirty="0">
                <a:solidFill>
                  <a:schemeClr val="bg1"/>
                </a:solidFill>
              </a:rPr>
              <a:t>4 </a:t>
            </a:r>
            <a:r>
              <a:rPr lang="en-US" sz="1800" dirty="0">
                <a:solidFill>
                  <a:schemeClr val="bg1"/>
                </a:solidFill>
              </a:rPr>
              <a:t>	</a:t>
            </a:r>
            <a:r>
              <a:rPr lang="en-US" sz="1800" dirty="0">
                <a:solidFill>
                  <a:schemeClr val="bg1"/>
                </a:solidFill>
                <a:hlinkClick r:id="rId6"/>
              </a:rPr>
              <a:t>Part 107 Summary - https://www.faa.gov/uas/media/Part_107_Summary.pdf</a:t>
            </a:r>
            <a:endParaRPr lang="en-US" sz="1800" dirty="0">
              <a:solidFill>
                <a:schemeClr val="bg1"/>
              </a:solidFill>
            </a:endParaRPr>
          </a:p>
          <a:p>
            <a:r>
              <a:rPr lang="en-US" sz="1800" baseline="30000" dirty="0">
                <a:solidFill>
                  <a:schemeClr val="bg1"/>
                </a:solidFill>
              </a:rPr>
              <a:t>5</a:t>
            </a:r>
            <a:r>
              <a:rPr lang="en-US" sz="1800" dirty="0">
                <a:solidFill>
                  <a:schemeClr val="bg1"/>
                </a:solidFill>
              </a:rPr>
              <a:t>	</a:t>
            </a:r>
            <a:r>
              <a:rPr lang="en-US" sz="1800" dirty="0">
                <a:solidFill>
                  <a:schemeClr val="bg1"/>
                </a:solidFill>
                <a:hlinkClick r:id="rId7"/>
              </a:rPr>
              <a:t>Drone Remote ID - https://www.faa.gov/uas/getting_started/remote_id/</a:t>
            </a:r>
            <a:endParaRPr lang="en-US" sz="1800" dirty="0">
              <a:solidFill>
                <a:schemeClr val="bg1"/>
              </a:solidFill>
            </a:endParaRPr>
          </a:p>
          <a:p>
            <a:r>
              <a:rPr lang="en-US" sz="1800" baseline="30000" dirty="0">
                <a:solidFill>
                  <a:schemeClr val="bg1"/>
                </a:solidFill>
              </a:rPr>
              <a:t>6	</a:t>
            </a:r>
            <a:r>
              <a:rPr lang="en-US" sz="1800" dirty="0">
                <a:solidFill>
                  <a:schemeClr val="bg1"/>
                </a:solidFill>
                <a:hlinkClick r:id="rId8"/>
              </a:rPr>
              <a:t>“Visualize It” UAS Data on a Map - </a:t>
            </a:r>
            <a:r>
              <a:rPr lang="en-US" sz="1800" dirty="0">
                <a:solidFill>
                  <a:schemeClr val="bg1"/>
                </a:solidFill>
              </a:rPr>
              <a:t>	</a:t>
            </a:r>
            <a:r>
              <a:rPr lang="en-US" sz="1800" dirty="0">
                <a:solidFill>
                  <a:schemeClr val="bg1"/>
                </a:solidFill>
                <a:hlinkClick r:id="rId8"/>
              </a:rPr>
              <a:t>https://www.arcgis.com/apps/webappviewer/index.html?id=9c2e4406710048e19806ebf</a:t>
            </a:r>
            <a:r>
              <a:rPr lang="en-US" sz="1800" dirty="0">
                <a:solidFill>
                  <a:schemeClr val="bg1"/>
                </a:solidFill>
              </a:rPr>
              <a:t>	</a:t>
            </a:r>
            <a:r>
              <a:rPr lang="en-US" sz="1800" dirty="0">
                <a:solidFill>
                  <a:schemeClr val="bg1"/>
                </a:solidFill>
                <a:hlinkClick r:id="rId8"/>
              </a:rPr>
              <a:t>6a06754ad</a:t>
            </a:r>
            <a:endParaRPr lang="en-US" sz="1800" dirty="0">
              <a:solidFill>
                <a:schemeClr val="bg1"/>
              </a:solidFill>
            </a:endParaRPr>
          </a:p>
        </p:txBody>
      </p:sp>
      <p:sp>
        <p:nvSpPr>
          <p:cNvPr id="4" name="Дата 1">
            <a:extLst>
              <a:ext uri="{FF2B5EF4-FFF2-40B4-BE49-F238E27FC236}">
                <a16:creationId xmlns:a16="http://schemas.microsoft.com/office/drawing/2014/main" id="{782BFC96-2A23-4C07-8198-911E45E4C3F4}"/>
              </a:ext>
            </a:extLst>
          </p:cNvPr>
          <p:cNvSpPr>
            <a:spLocks noGrp="1"/>
          </p:cNvSpPr>
          <p:nvPr>
            <p:ph type="dt" sz="half" idx="10"/>
          </p:nvPr>
        </p:nvSpPr>
        <p:spPr>
          <a:xfrm>
            <a:off x="457200" y="6453188"/>
            <a:ext cx="2133600" cy="339725"/>
          </a:xfrm>
        </p:spPr>
        <p:txBody>
          <a:bodyPr/>
          <a:lstStyle/>
          <a:p>
            <a:fld id="{C1BCE0B6-585E-4D4A-BA38-8F3EB6DAB6B8}" type="datetime1">
              <a:rPr lang="en-US" altLang="ru-RU" smtClean="0">
                <a:solidFill>
                  <a:schemeClr val="bg1"/>
                </a:solidFill>
              </a:rPr>
              <a:t>1/4/2021</a:t>
            </a:fld>
            <a:endParaRPr lang="en-GB" altLang="ru-RU" dirty="0">
              <a:solidFill>
                <a:schemeClr val="bg1"/>
              </a:solidFill>
            </a:endParaRPr>
          </a:p>
        </p:txBody>
      </p:sp>
      <p:sp>
        <p:nvSpPr>
          <p:cNvPr id="5" name="Дата 1">
            <a:extLst>
              <a:ext uri="{FF2B5EF4-FFF2-40B4-BE49-F238E27FC236}">
                <a16:creationId xmlns:a16="http://schemas.microsoft.com/office/drawing/2014/main" id="{3D6D048E-8C6C-46FA-9C24-B5AA279C9A53}"/>
              </a:ext>
            </a:extLst>
          </p:cNvPr>
          <p:cNvSpPr txBox="1">
            <a:spLocks/>
          </p:cNvSpPr>
          <p:nvPr/>
        </p:nvSpPr>
        <p:spPr>
          <a:xfrm>
            <a:off x="3740020" y="6453187"/>
            <a:ext cx="4711959" cy="339725"/>
          </a:xfrm>
          <a:prstGeom prst="rect">
            <a:avLst/>
          </a:prstGeom>
        </p:spPr>
        <p:txBody>
          <a:bodyPr vert="horz" lIns="91440" tIns="45720" rIns="91440" bIns="45720" rtlCol="0" anchor="ctr"/>
          <a:lstStyle>
            <a:defPPr>
              <a:defRPr lang="en-US"/>
            </a:defPPr>
            <a:lvl1pPr marL="0" algn="l" defTabSz="914400" rtl="0" eaLnBrk="1" latinLnBrk="0" hangingPunct="1">
              <a:defRPr sz="1200" kern="1200" cap="none" spc="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ru-RU" dirty="0">
                <a:solidFill>
                  <a:schemeClr val="bg1"/>
                </a:solidFill>
              </a:rPr>
              <a:t>Presented by Dan Weecks | www.WeecksProductions.com</a:t>
            </a:r>
            <a:endParaRPr lang="en-GB" altLang="ru-RU" dirty="0">
              <a:solidFill>
                <a:schemeClr val="bg1"/>
              </a:solidFill>
            </a:endParaRPr>
          </a:p>
        </p:txBody>
      </p:sp>
      <p:sp>
        <p:nvSpPr>
          <p:cNvPr id="6" name="Slide Number Placeholder 5">
            <a:extLst>
              <a:ext uri="{FF2B5EF4-FFF2-40B4-BE49-F238E27FC236}">
                <a16:creationId xmlns:a16="http://schemas.microsoft.com/office/drawing/2014/main" id="{A280E90C-0E10-4C6A-ADA6-7A46194EDE5A}"/>
              </a:ext>
            </a:extLst>
          </p:cNvPr>
          <p:cNvSpPr>
            <a:spLocks noGrp="1"/>
          </p:cNvSpPr>
          <p:nvPr>
            <p:ph type="sldNum" sz="quarter" idx="12"/>
          </p:nvPr>
        </p:nvSpPr>
        <p:spPr>
          <a:xfrm>
            <a:off x="9902890" y="6453186"/>
            <a:ext cx="2133600" cy="339725"/>
          </a:xfrm>
        </p:spPr>
        <p:txBody>
          <a:bodyPr/>
          <a:lstStyle/>
          <a:p>
            <a:fld id="{1E0D7E8B-6D95-4D74-8DBE-FEE79CB326E1}" type="slidenum">
              <a:rPr lang="en-GB" altLang="ru-RU">
                <a:solidFill>
                  <a:schemeClr val="bg1"/>
                </a:solidFill>
              </a:rPr>
              <a:t>16</a:t>
            </a:fld>
            <a:endParaRPr lang="en-GB" altLang="ru-RU" dirty="0">
              <a:solidFill>
                <a:schemeClr val="bg1"/>
              </a:solidFill>
            </a:endParaRPr>
          </a:p>
        </p:txBody>
      </p:sp>
    </p:spTree>
    <p:extLst>
      <p:ext uri="{BB962C8B-B14F-4D97-AF65-F5344CB8AC3E}">
        <p14:creationId xmlns:p14="http://schemas.microsoft.com/office/powerpoint/2010/main" val="31695753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5E665DD-7B37-475C-9BA0-C9779E73279E}"/>
              </a:ext>
            </a:extLst>
          </p:cNvPr>
          <p:cNvSpPr>
            <a:spLocks noGrp="1"/>
          </p:cNvSpPr>
          <p:nvPr>
            <p:ph type="title"/>
          </p:nvPr>
        </p:nvSpPr>
        <p:spPr>
          <a:xfrm>
            <a:off x="838201" y="367075"/>
            <a:ext cx="5120561" cy="1325563"/>
          </a:xfrm>
        </p:spPr>
        <p:txBody>
          <a:bodyPr>
            <a:normAutofit/>
          </a:bodyPr>
          <a:lstStyle/>
          <a:p>
            <a:r>
              <a:rPr lang="en-US" dirty="0"/>
              <a:t>About the Presenter</a:t>
            </a:r>
          </a:p>
        </p:txBody>
      </p:sp>
      <p:sp>
        <p:nvSpPr>
          <p:cNvPr id="18" name="Content Placeholder 8">
            <a:extLst>
              <a:ext uri="{FF2B5EF4-FFF2-40B4-BE49-F238E27FC236}">
                <a16:creationId xmlns:a16="http://schemas.microsoft.com/office/drawing/2014/main" id="{A84E99BA-AFA9-4141-8F51-7A9F7BDC764D}"/>
              </a:ext>
            </a:extLst>
          </p:cNvPr>
          <p:cNvSpPr>
            <a:spLocks noGrp="1"/>
          </p:cNvSpPr>
          <p:nvPr>
            <p:ph idx="1"/>
          </p:nvPr>
        </p:nvSpPr>
        <p:spPr>
          <a:xfrm>
            <a:off x="838201" y="1825625"/>
            <a:ext cx="5092194" cy="4351338"/>
          </a:xfrm>
        </p:spPr>
        <p:txBody>
          <a:bodyPr>
            <a:normAutofit/>
          </a:bodyPr>
          <a:lstStyle/>
          <a:p>
            <a:r>
              <a:rPr lang="en-US" sz="1600" dirty="0"/>
              <a:t>Founder of Weecks Productions, LLC, a multi-media production company based in Phoenix.</a:t>
            </a:r>
          </a:p>
          <a:p>
            <a:r>
              <a:rPr lang="en-US" sz="1600" dirty="0"/>
              <a:t>Previously a TV Host, Producer, and Film Festival Director.</a:t>
            </a:r>
          </a:p>
          <a:p>
            <a:pPr lvl="1"/>
            <a:r>
              <a:rPr lang="en-US" sz="1600" dirty="0"/>
              <a:t>Zeitgeist Medien Fest (ZMF) Intl. Film Festival</a:t>
            </a:r>
          </a:p>
          <a:p>
            <a:pPr lvl="1"/>
            <a:r>
              <a:rPr lang="en-US" sz="1600" dirty="0"/>
              <a:t>The Talk Around Town Show</a:t>
            </a:r>
          </a:p>
          <a:p>
            <a:pPr lvl="2"/>
            <a:r>
              <a:rPr lang="en-US" sz="1600" dirty="0"/>
              <a:t>Direct digital distribution, streaming platforms, viewership in 100+ countries</a:t>
            </a:r>
          </a:p>
          <a:p>
            <a:pPr lvl="1"/>
            <a:r>
              <a:rPr lang="en-US" sz="1600" dirty="0"/>
              <a:t>Puppy Pilots</a:t>
            </a:r>
          </a:p>
          <a:p>
            <a:pPr lvl="2"/>
            <a:r>
              <a:rPr lang="en-US" sz="1600" dirty="0"/>
              <a:t>Prime-time in Japan, partnered with “The Dodo”, direct digital dist.</a:t>
            </a:r>
          </a:p>
          <a:p>
            <a:r>
              <a:rPr lang="en-US" sz="1600" dirty="0"/>
              <a:t>FAA Certified Commercial Pilot and Flight Instructor</a:t>
            </a:r>
          </a:p>
          <a:p>
            <a:r>
              <a:rPr lang="en-US" sz="1600" dirty="0"/>
              <a:t>American Ninja Warrior</a:t>
            </a:r>
          </a:p>
          <a:p>
            <a:pPr lvl="1"/>
            <a:r>
              <a:rPr lang="en-US" sz="1600" dirty="0"/>
              <a:t>The “Puppy Pilot Ninja”</a:t>
            </a:r>
          </a:p>
        </p:txBody>
      </p:sp>
      <p:sp>
        <p:nvSpPr>
          <p:cNvPr id="35" name="Oval 34">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Content Placeholder 4" descr="A person smiling for the camera&#10;&#10;Description automatically generated with medium confidence">
            <a:extLst>
              <a:ext uri="{FF2B5EF4-FFF2-40B4-BE49-F238E27FC236}">
                <a16:creationId xmlns:a16="http://schemas.microsoft.com/office/drawing/2014/main" id="{675E0804-06D6-4EE6-96B0-229F91D4CC81}"/>
              </a:ext>
            </a:extLst>
          </p:cNvPr>
          <p:cNvPicPr>
            <a:picLocks noChangeAspect="1"/>
          </p:cNvPicPr>
          <p:nvPr/>
        </p:nvPicPr>
        <p:blipFill rotWithShape="1">
          <a:blip r:embed="rId2">
            <a:extLst>
              <a:ext uri="{28A0092B-C50C-407E-A947-70E740481C1C}">
                <a14:useLocalDpi xmlns:a14="http://schemas.microsoft.com/office/drawing/2010/main" val="0"/>
              </a:ext>
            </a:extLst>
          </a:blip>
          <a:srcRect t="8977" r="9348" b="24729"/>
          <a:stretch/>
        </p:blipFill>
        <p:spPr>
          <a:xfrm>
            <a:off x="9028212" y="2734654"/>
            <a:ext cx="3163788" cy="4113305"/>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37" name="Arc 36">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descr="A person from a rope&#10;&#10;Description automatically generated with low confidence">
            <a:extLst>
              <a:ext uri="{FF2B5EF4-FFF2-40B4-BE49-F238E27FC236}">
                <a16:creationId xmlns:a16="http://schemas.microsoft.com/office/drawing/2014/main" id="{19B01299-80BC-4399-B9E7-6C0EB14FB005}"/>
              </a:ext>
            </a:extLst>
          </p:cNvPr>
          <p:cNvPicPr>
            <a:picLocks noChangeAspect="1"/>
          </p:cNvPicPr>
          <p:nvPr/>
        </p:nvPicPr>
        <p:blipFill rotWithShape="1">
          <a:blip r:embed="rId3">
            <a:extLst>
              <a:ext uri="{28A0092B-C50C-407E-A947-70E740481C1C}">
                <a14:useLocalDpi xmlns:a14="http://schemas.microsoft.com/office/drawing/2010/main" val="0"/>
              </a:ext>
            </a:extLst>
          </a:blip>
          <a:srcRect l="21727" r="14990" b="-68"/>
          <a:stretch/>
        </p:blipFill>
        <p:spPr>
          <a:xfrm>
            <a:off x="6506628" y="0"/>
            <a:ext cx="4485237" cy="2961113"/>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
        <p:nvSpPr>
          <p:cNvPr id="36" name="Дата 1">
            <a:extLst>
              <a:ext uri="{FF2B5EF4-FFF2-40B4-BE49-F238E27FC236}">
                <a16:creationId xmlns:a16="http://schemas.microsoft.com/office/drawing/2014/main" id="{A90D6705-9EA2-425C-A1B6-34968453C186}"/>
              </a:ext>
            </a:extLst>
          </p:cNvPr>
          <p:cNvSpPr>
            <a:spLocks noGrp="1"/>
          </p:cNvSpPr>
          <p:nvPr>
            <p:ph type="dt" sz="half" idx="10"/>
          </p:nvPr>
        </p:nvSpPr>
        <p:spPr>
          <a:xfrm>
            <a:off x="457200" y="6453188"/>
            <a:ext cx="2133600" cy="339725"/>
          </a:xfrm>
        </p:spPr>
        <p:txBody>
          <a:bodyPr/>
          <a:lstStyle/>
          <a:p>
            <a:fld id="{C1BCE0B6-585E-4D4A-BA38-8F3EB6DAB6B8}" type="datetime1">
              <a:rPr lang="en-US" altLang="ru-RU" smtClean="0">
                <a:solidFill>
                  <a:schemeClr val="tx1"/>
                </a:solidFill>
              </a:rPr>
              <a:t>1/4/2021</a:t>
            </a:fld>
            <a:endParaRPr lang="en-GB" altLang="ru-RU" dirty="0">
              <a:solidFill>
                <a:schemeClr val="tx1"/>
              </a:solidFill>
            </a:endParaRPr>
          </a:p>
        </p:txBody>
      </p:sp>
      <p:sp>
        <p:nvSpPr>
          <p:cNvPr id="38" name="Дата 1">
            <a:extLst>
              <a:ext uri="{FF2B5EF4-FFF2-40B4-BE49-F238E27FC236}">
                <a16:creationId xmlns:a16="http://schemas.microsoft.com/office/drawing/2014/main" id="{A8AB181D-9EF0-41BD-BCB2-1B17B2341F7D}"/>
              </a:ext>
            </a:extLst>
          </p:cNvPr>
          <p:cNvSpPr txBox="1">
            <a:spLocks/>
          </p:cNvSpPr>
          <p:nvPr/>
        </p:nvSpPr>
        <p:spPr>
          <a:xfrm>
            <a:off x="3740020" y="6453187"/>
            <a:ext cx="4711959" cy="339725"/>
          </a:xfrm>
          <a:prstGeom prst="rect">
            <a:avLst/>
          </a:prstGeom>
        </p:spPr>
        <p:txBody>
          <a:bodyPr vert="horz" lIns="91440" tIns="45720" rIns="91440" bIns="45720" rtlCol="0" anchor="ctr"/>
          <a:lstStyle>
            <a:defPPr>
              <a:defRPr lang="en-US"/>
            </a:defPPr>
            <a:lvl1pPr marL="0" algn="l" defTabSz="914400" rtl="0" eaLnBrk="1" latinLnBrk="0" hangingPunct="1">
              <a:defRPr sz="1200" kern="1200" cap="none" spc="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ru-RU" dirty="0">
                <a:solidFill>
                  <a:schemeClr val="tx1"/>
                </a:solidFill>
              </a:rPr>
              <a:t>Presented by Dan Weecks | www.WeecksProductions.com</a:t>
            </a:r>
            <a:endParaRPr lang="en-GB" altLang="ru-RU" dirty="0">
              <a:solidFill>
                <a:schemeClr val="tx1"/>
              </a:solidFill>
            </a:endParaRPr>
          </a:p>
        </p:txBody>
      </p:sp>
      <p:sp>
        <p:nvSpPr>
          <p:cNvPr id="40" name="Slide Number Placeholder 5">
            <a:extLst>
              <a:ext uri="{FF2B5EF4-FFF2-40B4-BE49-F238E27FC236}">
                <a16:creationId xmlns:a16="http://schemas.microsoft.com/office/drawing/2014/main" id="{F3F4D2F6-B5AF-4505-AA47-229E5B07E201}"/>
              </a:ext>
            </a:extLst>
          </p:cNvPr>
          <p:cNvSpPr>
            <a:spLocks noGrp="1"/>
          </p:cNvSpPr>
          <p:nvPr>
            <p:ph type="sldNum" sz="quarter" idx="12"/>
          </p:nvPr>
        </p:nvSpPr>
        <p:spPr>
          <a:xfrm>
            <a:off x="9902890" y="6453186"/>
            <a:ext cx="2133600" cy="339725"/>
          </a:xfrm>
        </p:spPr>
        <p:txBody>
          <a:bodyPr/>
          <a:lstStyle/>
          <a:p>
            <a:fld id="{1E0D7E8B-6D95-4D74-8DBE-FEE79CB326E1}" type="slidenum">
              <a:rPr lang="en-GB" altLang="ru-RU">
                <a:solidFill>
                  <a:schemeClr val="bg1"/>
                </a:solidFill>
              </a:rPr>
              <a:t>2</a:t>
            </a:fld>
            <a:endParaRPr lang="en-GB" altLang="ru-RU" dirty="0">
              <a:solidFill>
                <a:schemeClr val="bg1"/>
              </a:solidFill>
            </a:endParaRPr>
          </a:p>
        </p:txBody>
      </p:sp>
    </p:spTree>
    <p:extLst>
      <p:ext uri="{BB962C8B-B14F-4D97-AF65-F5344CB8AC3E}">
        <p14:creationId xmlns:p14="http://schemas.microsoft.com/office/powerpoint/2010/main" val="2958084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8000" r="-2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E1717-028E-47E9-A2AE-501D2F39D1C9}"/>
              </a:ext>
            </a:extLst>
          </p:cNvPr>
          <p:cNvSpPr>
            <a:spLocks noGrp="1"/>
          </p:cNvSpPr>
          <p:nvPr>
            <p:ph type="title"/>
          </p:nvPr>
        </p:nvSpPr>
        <p:spPr/>
        <p:txBody>
          <a:bodyPr/>
          <a:lstStyle/>
          <a:p>
            <a:pPr algn="ctr"/>
            <a:r>
              <a:rPr lang="en-US" dirty="0">
                <a:solidFill>
                  <a:schemeClr val="bg1"/>
                </a:solidFill>
              </a:rPr>
              <a:t>What are drones?</a:t>
            </a:r>
          </a:p>
        </p:txBody>
      </p:sp>
      <p:sp>
        <p:nvSpPr>
          <p:cNvPr id="3" name="Content Placeholder 2">
            <a:extLst>
              <a:ext uri="{FF2B5EF4-FFF2-40B4-BE49-F238E27FC236}">
                <a16:creationId xmlns:a16="http://schemas.microsoft.com/office/drawing/2014/main" id="{237AF8E3-AFB8-4865-965C-7246D9D76436}"/>
              </a:ext>
            </a:extLst>
          </p:cNvPr>
          <p:cNvSpPr>
            <a:spLocks noGrp="1"/>
          </p:cNvSpPr>
          <p:nvPr>
            <p:ph idx="1"/>
          </p:nvPr>
        </p:nvSpPr>
        <p:spPr/>
        <p:txBody>
          <a:bodyPr>
            <a:normAutofit/>
          </a:bodyPr>
          <a:lstStyle/>
          <a:p>
            <a:r>
              <a:rPr lang="en-US" sz="2400" dirty="0">
                <a:solidFill>
                  <a:schemeClr val="bg1"/>
                </a:solidFill>
              </a:rPr>
              <a:t>The term “drone” is usually used to describe an un-manned aircraft.  The proper term is “Unmanned Aerial Vehicles” (UAV).</a:t>
            </a:r>
          </a:p>
          <a:p>
            <a:r>
              <a:rPr lang="en-US" sz="2400" dirty="0">
                <a:solidFill>
                  <a:schemeClr val="bg1"/>
                </a:solidFill>
              </a:rPr>
              <a:t>Small Unmanned Aircraft Systems (sUAS) are a UAV or unmanned aircraft which weighs less than 55lbs for use in civilian operations in the United States, as defined by NASA</a:t>
            </a:r>
            <a:r>
              <a:rPr lang="en-US" sz="2400" baseline="30000" dirty="0">
                <a:solidFill>
                  <a:schemeClr val="bg1"/>
                </a:solidFill>
              </a:rPr>
              <a:t>1</a:t>
            </a:r>
            <a:r>
              <a:rPr lang="en-US" sz="2400" dirty="0">
                <a:solidFill>
                  <a:schemeClr val="bg1"/>
                </a:solidFill>
              </a:rPr>
              <a:t>.</a:t>
            </a:r>
          </a:p>
          <a:p>
            <a:r>
              <a:rPr lang="en-US" sz="2400" dirty="0">
                <a:solidFill>
                  <a:schemeClr val="bg1"/>
                </a:solidFill>
              </a:rPr>
              <a:t>Drones were originally developed for military and aerospace industrial applications, however, became more mainstream because of the efficiency and enhanced safety.</a:t>
            </a:r>
          </a:p>
        </p:txBody>
      </p:sp>
      <p:sp>
        <p:nvSpPr>
          <p:cNvPr id="4" name="Дата 1">
            <a:extLst>
              <a:ext uri="{FF2B5EF4-FFF2-40B4-BE49-F238E27FC236}">
                <a16:creationId xmlns:a16="http://schemas.microsoft.com/office/drawing/2014/main" id="{782BFC96-2A23-4C07-8198-911E45E4C3F4}"/>
              </a:ext>
            </a:extLst>
          </p:cNvPr>
          <p:cNvSpPr>
            <a:spLocks noGrp="1"/>
          </p:cNvSpPr>
          <p:nvPr>
            <p:ph type="dt" sz="half" idx="10"/>
          </p:nvPr>
        </p:nvSpPr>
        <p:spPr>
          <a:xfrm>
            <a:off x="457200" y="6453188"/>
            <a:ext cx="2133600" cy="339725"/>
          </a:xfrm>
        </p:spPr>
        <p:txBody>
          <a:bodyPr/>
          <a:lstStyle/>
          <a:p>
            <a:fld id="{C1BCE0B6-585E-4D4A-BA38-8F3EB6DAB6B8}" type="datetime1">
              <a:rPr lang="en-US" altLang="ru-RU" smtClean="0">
                <a:solidFill>
                  <a:schemeClr val="bg1"/>
                </a:solidFill>
              </a:rPr>
              <a:t>1/4/2021</a:t>
            </a:fld>
            <a:endParaRPr lang="en-GB" altLang="ru-RU" dirty="0">
              <a:solidFill>
                <a:schemeClr val="bg1"/>
              </a:solidFill>
            </a:endParaRPr>
          </a:p>
        </p:txBody>
      </p:sp>
      <p:sp>
        <p:nvSpPr>
          <p:cNvPr id="5" name="Дата 1">
            <a:extLst>
              <a:ext uri="{FF2B5EF4-FFF2-40B4-BE49-F238E27FC236}">
                <a16:creationId xmlns:a16="http://schemas.microsoft.com/office/drawing/2014/main" id="{3D6D048E-8C6C-46FA-9C24-B5AA279C9A53}"/>
              </a:ext>
            </a:extLst>
          </p:cNvPr>
          <p:cNvSpPr txBox="1">
            <a:spLocks/>
          </p:cNvSpPr>
          <p:nvPr/>
        </p:nvSpPr>
        <p:spPr>
          <a:xfrm>
            <a:off x="3740020" y="6453187"/>
            <a:ext cx="4711959" cy="339725"/>
          </a:xfrm>
          <a:prstGeom prst="rect">
            <a:avLst/>
          </a:prstGeom>
        </p:spPr>
        <p:txBody>
          <a:bodyPr vert="horz" lIns="91440" tIns="45720" rIns="91440" bIns="45720" rtlCol="0" anchor="ctr"/>
          <a:lstStyle>
            <a:defPPr>
              <a:defRPr lang="en-US"/>
            </a:defPPr>
            <a:lvl1pPr marL="0" algn="l" defTabSz="914400" rtl="0" eaLnBrk="1" latinLnBrk="0" hangingPunct="1">
              <a:defRPr sz="1200" kern="1200" cap="none" spc="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ru-RU" dirty="0">
                <a:solidFill>
                  <a:schemeClr val="bg1"/>
                </a:solidFill>
              </a:rPr>
              <a:t>Presented by Dan Weecks | www.WeecksProductions.com</a:t>
            </a:r>
            <a:endParaRPr lang="en-GB" altLang="ru-RU" dirty="0">
              <a:solidFill>
                <a:schemeClr val="bg1"/>
              </a:solidFill>
            </a:endParaRPr>
          </a:p>
        </p:txBody>
      </p:sp>
      <p:sp>
        <p:nvSpPr>
          <p:cNvPr id="6" name="Slide Number Placeholder 5">
            <a:extLst>
              <a:ext uri="{FF2B5EF4-FFF2-40B4-BE49-F238E27FC236}">
                <a16:creationId xmlns:a16="http://schemas.microsoft.com/office/drawing/2014/main" id="{A280E90C-0E10-4C6A-ADA6-7A46194EDE5A}"/>
              </a:ext>
            </a:extLst>
          </p:cNvPr>
          <p:cNvSpPr>
            <a:spLocks noGrp="1"/>
          </p:cNvSpPr>
          <p:nvPr>
            <p:ph type="sldNum" sz="quarter" idx="12"/>
          </p:nvPr>
        </p:nvSpPr>
        <p:spPr>
          <a:xfrm>
            <a:off x="9902890" y="6453186"/>
            <a:ext cx="2133600" cy="339725"/>
          </a:xfrm>
        </p:spPr>
        <p:txBody>
          <a:bodyPr/>
          <a:lstStyle/>
          <a:p>
            <a:fld id="{1E0D7E8B-6D95-4D74-8DBE-FEE79CB326E1}" type="slidenum">
              <a:rPr lang="en-GB" altLang="ru-RU">
                <a:solidFill>
                  <a:schemeClr val="bg1"/>
                </a:solidFill>
              </a:rPr>
              <a:t>3</a:t>
            </a:fld>
            <a:endParaRPr lang="en-GB" altLang="ru-RU" dirty="0">
              <a:solidFill>
                <a:schemeClr val="bg1"/>
              </a:solidFill>
            </a:endParaRPr>
          </a:p>
        </p:txBody>
      </p:sp>
    </p:spTree>
    <p:extLst>
      <p:ext uri="{BB962C8B-B14F-4D97-AF65-F5344CB8AC3E}">
        <p14:creationId xmlns:p14="http://schemas.microsoft.com/office/powerpoint/2010/main" val="5692419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8000" r="-2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E1717-028E-47E9-A2AE-501D2F39D1C9}"/>
              </a:ext>
            </a:extLst>
          </p:cNvPr>
          <p:cNvSpPr>
            <a:spLocks noGrp="1"/>
          </p:cNvSpPr>
          <p:nvPr>
            <p:ph type="title"/>
          </p:nvPr>
        </p:nvSpPr>
        <p:spPr>
          <a:xfrm>
            <a:off x="838199" y="76476"/>
            <a:ext cx="10515600" cy="586597"/>
          </a:xfrm>
        </p:spPr>
        <p:txBody>
          <a:bodyPr>
            <a:normAutofit fontScale="90000"/>
          </a:bodyPr>
          <a:lstStyle/>
          <a:p>
            <a:pPr algn="ctr"/>
            <a:r>
              <a:rPr lang="en-US" dirty="0">
                <a:solidFill>
                  <a:schemeClr val="bg1"/>
                </a:solidFill>
              </a:rPr>
              <a:t>Types of Drones</a:t>
            </a:r>
          </a:p>
        </p:txBody>
      </p:sp>
      <p:sp>
        <p:nvSpPr>
          <p:cNvPr id="3" name="Content Placeholder 2">
            <a:extLst>
              <a:ext uri="{FF2B5EF4-FFF2-40B4-BE49-F238E27FC236}">
                <a16:creationId xmlns:a16="http://schemas.microsoft.com/office/drawing/2014/main" id="{237AF8E3-AFB8-4865-965C-7246D9D76436}"/>
              </a:ext>
            </a:extLst>
          </p:cNvPr>
          <p:cNvSpPr>
            <a:spLocks noGrp="1"/>
          </p:cNvSpPr>
          <p:nvPr>
            <p:ph idx="1"/>
          </p:nvPr>
        </p:nvSpPr>
        <p:spPr>
          <a:xfrm>
            <a:off x="682689" y="850570"/>
            <a:ext cx="5413310" cy="4823926"/>
          </a:xfrm>
        </p:spPr>
        <p:txBody>
          <a:bodyPr>
            <a:normAutofit lnSpcReduction="10000"/>
          </a:bodyPr>
          <a:lstStyle/>
          <a:p>
            <a:r>
              <a:rPr lang="en-US" sz="1800" dirty="0">
                <a:solidFill>
                  <a:schemeClr val="bg1"/>
                </a:solidFill>
              </a:rPr>
              <a:t>Types can include helicopter-like structures with a single rotor, fixed wing, and more.  Quadcopters are most common due to the stability and ease of operation and are most often used in media production applications.</a:t>
            </a:r>
          </a:p>
          <a:p>
            <a:endParaRPr lang="en-US" sz="1800" dirty="0">
              <a:solidFill>
                <a:schemeClr val="bg1"/>
              </a:solidFill>
            </a:endParaRPr>
          </a:p>
          <a:p>
            <a:pPr marL="0" indent="0" algn="ctr">
              <a:buNone/>
            </a:pPr>
            <a:r>
              <a:rPr lang="en-US" sz="2400" u="sng" dirty="0">
                <a:solidFill>
                  <a:schemeClr val="bg1"/>
                </a:solidFill>
              </a:rPr>
              <a:t>Types of Control</a:t>
            </a:r>
          </a:p>
          <a:p>
            <a:r>
              <a:rPr lang="en-US" sz="1800" dirty="0">
                <a:solidFill>
                  <a:schemeClr val="bg1"/>
                </a:solidFill>
              </a:rPr>
              <a:t>Drones can be entirely autonomous using sensors like LIDAR, millimeter wave radar, Sonar, GPS, etc.</a:t>
            </a:r>
          </a:p>
          <a:p>
            <a:r>
              <a:rPr lang="en-US" sz="1800" dirty="0">
                <a:solidFill>
                  <a:schemeClr val="bg1"/>
                </a:solidFill>
              </a:rPr>
              <a:t>Drones can be entirely manual, operated by a pilot providing control inputs often through a radio transmitting controller.</a:t>
            </a:r>
          </a:p>
          <a:p>
            <a:r>
              <a:rPr lang="en-US" sz="1800" dirty="0">
                <a:solidFill>
                  <a:schemeClr val="bg1"/>
                </a:solidFill>
              </a:rPr>
              <a:t>Most consumer drones are hybrids; operators provide inputs (e.g. left, right, </a:t>
            </a:r>
            <a:r>
              <a:rPr lang="en-US" sz="1800" dirty="0" err="1">
                <a:solidFill>
                  <a:schemeClr val="bg1"/>
                </a:solidFill>
              </a:rPr>
              <a:t>fwd</a:t>
            </a:r>
            <a:r>
              <a:rPr lang="en-US" sz="1800" dirty="0">
                <a:solidFill>
                  <a:schemeClr val="bg1"/>
                </a:solidFill>
              </a:rPr>
              <a:t>, back) and the drone interprets these commands into control actions such as changing propeller speed.</a:t>
            </a:r>
          </a:p>
        </p:txBody>
      </p:sp>
      <p:sp>
        <p:nvSpPr>
          <p:cNvPr id="4" name="Дата 1">
            <a:extLst>
              <a:ext uri="{FF2B5EF4-FFF2-40B4-BE49-F238E27FC236}">
                <a16:creationId xmlns:a16="http://schemas.microsoft.com/office/drawing/2014/main" id="{782BFC96-2A23-4C07-8198-911E45E4C3F4}"/>
              </a:ext>
            </a:extLst>
          </p:cNvPr>
          <p:cNvSpPr>
            <a:spLocks noGrp="1"/>
          </p:cNvSpPr>
          <p:nvPr>
            <p:ph type="dt" sz="half" idx="10"/>
          </p:nvPr>
        </p:nvSpPr>
        <p:spPr>
          <a:xfrm>
            <a:off x="457200" y="6453188"/>
            <a:ext cx="2133600" cy="339725"/>
          </a:xfrm>
        </p:spPr>
        <p:txBody>
          <a:bodyPr/>
          <a:lstStyle/>
          <a:p>
            <a:fld id="{C1BCE0B6-585E-4D4A-BA38-8F3EB6DAB6B8}" type="datetime1">
              <a:rPr lang="en-US" altLang="ru-RU" smtClean="0">
                <a:solidFill>
                  <a:schemeClr val="bg1"/>
                </a:solidFill>
              </a:rPr>
              <a:t>1/4/2021</a:t>
            </a:fld>
            <a:endParaRPr lang="en-GB" altLang="ru-RU" dirty="0">
              <a:solidFill>
                <a:schemeClr val="bg1"/>
              </a:solidFill>
            </a:endParaRPr>
          </a:p>
        </p:txBody>
      </p:sp>
      <p:sp>
        <p:nvSpPr>
          <p:cNvPr id="5" name="Дата 1">
            <a:extLst>
              <a:ext uri="{FF2B5EF4-FFF2-40B4-BE49-F238E27FC236}">
                <a16:creationId xmlns:a16="http://schemas.microsoft.com/office/drawing/2014/main" id="{3D6D048E-8C6C-46FA-9C24-B5AA279C9A53}"/>
              </a:ext>
            </a:extLst>
          </p:cNvPr>
          <p:cNvSpPr txBox="1">
            <a:spLocks/>
          </p:cNvSpPr>
          <p:nvPr/>
        </p:nvSpPr>
        <p:spPr>
          <a:xfrm>
            <a:off x="3740020" y="6453187"/>
            <a:ext cx="4711959" cy="339725"/>
          </a:xfrm>
          <a:prstGeom prst="rect">
            <a:avLst/>
          </a:prstGeom>
        </p:spPr>
        <p:txBody>
          <a:bodyPr vert="horz" lIns="91440" tIns="45720" rIns="91440" bIns="45720" rtlCol="0" anchor="ctr"/>
          <a:lstStyle>
            <a:defPPr>
              <a:defRPr lang="en-US"/>
            </a:defPPr>
            <a:lvl1pPr marL="0" algn="l" defTabSz="914400" rtl="0" eaLnBrk="1" latinLnBrk="0" hangingPunct="1">
              <a:defRPr sz="1200" kern="1200" cap="none" spc="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ru-RU" dirty="0">
                <a:solidFill>
                  <a:schemeClr val="bg1"/>
                </a:solidFill>
              </a:rPr>
              <a:t>Presented by Dan Weecks | www.WeecksProductions.com</a:t>
            </a:r>
            <a:endParaRPr lang="en-GB" altLang="ru-RU" dirty="0">
              <a:solidFill>
                <a:schemeClr val="bg1"/>
              </a:solidFill>
            </a:endParaRPr>
          </a:p>
        </p:txBody>
      </p:sp>
      <p:sp>
        <p:nvSpPr>
          <p:cNvPr id="6" name="Slide Number Placeholder 5">
            <a:extLst>
              <a:ext uri="{FF2B5EF4-FFF2-40B4-BE49-F238E27FC236}">
                <a16:creationId xmlns:a16="http://schemas.microsoft.com/office/drawing/2014/main" id="{A280E90C-0E10-4C6A-ADA6-7A46194EDE5A}"/>
              </a:ext>
            </a:extLst>
          </p:cNvPr>
          <p:cNvSpPr>
            <a:spLocks noGrp="1"/>
          </p:cNvSpPr>
          <p:nvPr>
            <p:ph type="sldNum" sz="quarter" idx="12"/>
          </p:nvPr>
        </p:nvSpPr>
        <p:spPr>
          <a:xfrm>
            <a:off x="9902890" y="6453186"/>
            <a:ext cx="2133600" cy="339725"/>
          </a:xfrm>
        </p:spPr>
        <p:txBody>
          <a:bodyPr/>
          <a:lstStyle/>
          <a:p>
            <a:fld id="{1E0D7E8B-6D95-4D74-8DBE-FEE79CB326E1}" type="slidenum">
              <a:rPr lang="en-GB" altLang="ru-RU">
                <a:solidFill>
                  <a:schemeClr val="bg1"/>
                </a:solidFill>
              </a:rPr>
              <a:t>4</a:t>
            </a:fld>
            <a:endParaRPr lang="en-GB" altLang="ru-RU" dirty="0">
              <a:solidFill>
                <a:schemeClr val="bg1"/>
              </a:solidFill>
            </a:endParaRPr>
          </a:p>
        </p:txBody>
      </p:sp>
      <p:pic>
        <p:nvPicPr>
          <p:cNvPr id="9" name="Picture 8" descr="A picture containing automaton&#10;&#10;Description automatically generated">
            <a:extLst>
              <a:ext uri="{FF2B5EF4-FFF2-40B4-BE49-F238E27FC236}">
                <a16:creationId xmlns:a16="http://schemas.microsoft.com/office/drawing/2014/main" id="{F0FD057E-F490-4B0A-8827-3C29FFC065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6629" y="1172633"/>
            <a:ext cx="6427965" cy="5093057"/>
          </a:xfrm>
          <a:prstGeom prst="rect">
            <a:avLst/>
          </a:prstGeom>
        </p:spPr>
      </p:pic>
    </p:spTree>
    <p:extLst>
      <p:ext uri="{BB962C8B-B14F-4D97-AF65-F5344CB8AC3E}">
        <p14:creationId xmlns:p14="http://schemas.microsoft.com/office/powerpoint/2010/main" val="37427434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1AF47-BC17-4806-9654-ACB0100F4717}"/>
              </a:ext>
            </a:extLst>
          </p:cNvPr>
          <p:cNvSpPr>
            <a:spLocks noGrp="1"/>
          </p:cNvSpPr>
          <p:nvPr>
            <p:ph type="title"/>
          </p:nvPr>
        </p:nvSpPr>
        <p:spPr>
          <a:xfrm>
            <a:off x="2705878" y="383787"/>
            <a:ext cx="9067800" cy="745218"/>
          </a:xfrm>
        </p:spPr>
        <p:txBody>
          <a:bodyPr/>
          <a:lstStyle/>
          <a:p>
            <a:pPr algn="ctr"/>
            <a:r>
              <a:rPr lang="en-US" dirty="0"/>
              <a:t>Some Popular Uses for Drones</a:t>
            </a:r>
          </a:p>
        </p:txBody>
      </p:sp>
      <p:sp>
        <p:nvSpPr>
          <p:cNvPr id="3" name="Content Placeholder 2">
            <a:extLst>
              <a:ext uri="{FF2B5EF4-FFF2-40B4-BE49-F238E27FC236}">
                <a16:creationId xmlns:a16="http://schemas.microsoft.com/office/drawing/2014/main" id="{9FA97889-4DED-4B75-9AB3-C0EF30B9B94D}"/>
              </a:ext>
            </a:extLst>
          </p:cNvPr>
          <p:cNvSpPr>
            <a:spLocks noGrp="1"/>
          </p:cNvSpPr>
          <p:nvPr>
            <p:ph idx="1"/>
          </p:nvPr>
        </p:nvSpPr>
        <p:spPr>
          <a:xfrm>
            <a:off x="2705878" y="1129005"/>
            <a:ext cx="9112898" cy="5141166"/>
          </a:xfrm>
        </p:spPr>
        <p:txBody>
          <a:bodyPr/>
          <a:lstStyle/>
          <a:p>
            <a:r>
              <a:rPr lang="en-US" dirty="0"/>
              <a:t>Aerial imaging</a:t>
            </a:r>
          </a:p>
          <a:p>
            <a:pPr lvl="1"/>
            <a:r>
              <a:rPr lang="en-US" dirty="0"/>
              <a:t>Movie Making </a:t>
            </a:r>
          </a:p>
          <a:p>
            <a:pPr lvl="1"/>
            <a:r>
              <a:rPr lang="en-US" dirty="0"/>
              <a:t>Photography</a:t>
            </a:r>
          </a:p>
          <a:p>
            <a:pPr lvl="1"/>
            <a:r>
              <a:rPr lang="en-US" dirty="0"/>
              <a:t>Police/Military tactical situation monitoring</a:t>
            </a:r>
          </a:p>
          <a:p>
            <a:pPr lvl="1"/>
            <a:r>
              <a:rPr lang="en-US" dirty="0"/>
              <a:t>Search and Rescue</a:t>
            </a:r>
          </a:p>
          <a:p>
            <a:pPr lvl="1"/>
            <a:r>
              <a:rPr lang="en-US" dirty="0"/>
              <a:t>Safety inspections of power lines and structures</a:t>
            </a:r>
          </a:p>
          <a:p>
            <a:pPr lvl="1"/>
            <a:r>
              <a:rPr lang="en-US" dirty="0"/>
              <a:t>Topographical or building surveying</a:t>
            </a:r>
          </a:p>
          <a:p>
            <a:r>
              <a:rPr lang="en-US" dirty="0"/>
              <a:t>Delivery of goods</a:t>
            </a:r>
          </a:p>
          <a:p>
            <a:pPr lvl="1"/>
            <a:r>
              <a:rPr lang="en-US" dirty="0"/>
              <a:t>Search and Rescue applications</a:t>
            </a:r>
          </a:p>
          <a:p>
            <a:pPr lvl="1"/>
            <a:r>
              <a:rPr lang="en-US" dirty="0"/>
              <a:t>Online retail, grocery, etc.</a:t>
            </a:r>
          </a:p>
          <a:p>
            <a:r>
              <a:rPr lang="en-US" dirty="0"/>
              <a:t>Agriculture</a:t>
            </a:r>
          </a:p>
          <a:p>
            <a:pPr lvl="1"/>
            <a:r>
              <a:rPr lang="en-US" dirty="0"/>
              <a:t>Spraying pesticides</a:t>
            </a:r>
          </a:p>
        </p:txBody>
      </p:sp>
      <p:sp>
        <p:nvSpPr>
          <p:cNvPr id="4" name="Дата 1">
            <a:extLst>
              <a:ext uri="{FF2B5EF4-FFF2-40B4-BE49-F238E27FC236}">
                <a16:creationId xmlns:a16="http://schemas.microsoft.com/office/drawing/2014/main" id="{78A36FC2-D88B-4F26-A062-E69B7235173A}"/>
              </a:ext>
            </a:extLst>
          </p:cNvPr>
          <p:cNvSpPr>
            <a:spLocks noGrp="1"/>
          </p:cNvSpPr>
          <p:nvPr>
            <p:ph type="dt" sz="half" idx="10"/>
          </p:nvPr>
        </p:nvSpPr>
        <p:spPr>
          <a:xfrm>
            <a:off x="457200" y="6453188"/>
            <a:ext cx="2133600" cy="339725"/>
          </a:xfrm>
        </p:spPr>
        <p:txBody>
          <a:bodyPr/>
          <a:lstStyle/>
          <a:p>
            <a:fld id="{C1BCE0B6-585E-4D4A-BA38-8F3EB6DAB6B8}" type="datetime1">
              <a:rPr lang="en-US" altLang="ru-RU" smtClean="0">
                <a:solidFill>
                  <a:schemeClr val="tx1"/>
                </a:solidFill>
              </a:rPr>
              <a:t>1/4/2021</a:t>
            </a:fld>
            <a:endParaRPr lang="en-GB" altLang="ru-RU" dirty="0">
              <a:solidFill>
                <a:schemeClr val="tx1"/>
              </a:solidFill>
            </a:endParaRPr>
          </a:p>
        </p:txBody>
      </p:sp>
      <p:sp>
        <p:nvSpPr>
          <p:cNvPr id="5" name="Дата 1">
            <a:extLst>
              <a:ext uri="{FF2B5EF4-FFF2-40B4-BE49-F238E27FC236}">
                <a16:creationId xmlns:a16="http://schemas.microsoft.com/office/drawing/2014/main" id="{99C320CF-AD11-4F89-8E8D-F0F9E459AD34}"/>
              </a:ext>
            </a:extLst>
          </p:cNvPr>
          <p:cNvSpPr txBox="1">
            <a:spLocks/>
          </p:cNvSpPr>
          <p:nvPr/>
        </p:nvSpPr>
        <p:spPr>
          <a:xfrm>
            <a:off x="3740020" y="6453187"/>
            <a:ext cx="4711959" cy="339725"/>
          </a:xfrm>
          <a:prstGeom prst="rect">
            <a:avLst/>
          </a:prstGeom>
        </p:spPr>
        <p:txBody>
          <a:bodyPr vert="horz" lIns="91440" tIns="45720" rIns="91440" bIns="45720" rtlCol="0" anchor="ctr"/>
          <a:lstStyle>
            <a:defPPr>
              <a:defRPr lang="en-US"/>
            </a:defPPr>
            <a:lvl1pPr marL="0" algn="l" defTabSz="914400" rtl="0" eaLnBrk="1" latinLnBrk="0" hangingPunct="1">
              <a:defRPr sz="1200" kern="1200" cap="none" spc="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ru-RU" dirty="0">
                <a:solidFill>
                  <a:schemeClr val="tx1"/>
                </a:solidFill>
              </a:rPr>
              <a:t>Presented by Dan Weecks | www.WeecksProductions.com</a:t>
            </a:r>
            <a:endParaRPr lang="en-GB" altLang="ru-RU" dirty="0">
              <a:solidFill>
                <a:schemeClr val="tx1"/>
              </a:solidFill>
            </a:endParaRPr>
          </a:p>
        </p:txBody>
      </p:sp>
      <p:sp>
        <p:nvSpPr>
          <p:cNvPr id="6" name="Slide Number Placeholder 5">
            <a:extLst>
              <a:ext uri="{FF2B5EF4-FFF2-40B4-BE49-F238E27FC236}">
                <a16:creationId xmlns:a16="http://schemas.microsoft.com/office/drawing/2014/main" id="{815F28C4-3DB5-4774-AC16-06AF89DFA967}"/>
              </a:ext>
            </a:extLst>
          </p:cNvPr>
          <p:cNvSpPr>
            <a:spLocks noGrp="1"/>
          </p:cNvSpPr>
          <p:nvPr>
            <p:ph type="sldNum" sz="quarter" idx="12"/>
          </p:nvPr>
        </p:nvSpPr>
        <p:spPr>
          <a:xfrm>
            <a:off x="9902890" y="6453186"/>
            <a:ext cx="2133600" cy="339725"/>
          </a:xfrm>
        </p:spPr>
        <p:txBody>
          <a:bodyPr/>
          <a:lstStyle/>
          <a:p>
            <a:fld id="{1E0D7E8B-6D95-4D74-8DBE-FEE79CB326E1}" type="slidenum">
              <a:rPr lang="en-GB" altLang="ru-RU">
                <a:solidFill>
                  <a:schemeClr val="tx1"/>
                </a:solidFill>
              </a:rPr>
              <a:t>5</a:t>
            </a:fld>
            <a:endParaRPr lang="en-GB" altLang="ru-RU" dirty="0">
              <a:solidFill>
                <a:schemeClr val="tx1"/>
              </a:solidFill>
            </a:endParaRPr>
          </a:p>
        </p:txBody>
      </p:sp>
    </p:spTree>
    <p:extLst>
      <p:ext uri="{BB962C8B-B14F-4D97-AF65-F5344CB8AC3E}">
        <p14:creationId xmlns:p14="http://schemas.microsoft.com/office/powerpoint/2010/main" val="9059714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8000" r="-2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1AF47-BC17-4806-9654-ACB0100F4717}"/>
              </a:ext>
            </a:extLst>
          </p:cNvPr>
          <p:cNvSpPr>
            <a:spLocks noGrp="1"/>
          </p:cNvSpPr>
          <p:nvPr>
            <p:ph type="title"/>
          </p:nvPr>
        </p:nvSpPr>
        <p:spPr>
          <a:xfrm>
            <a:off x="1556000" y="239861"/>
            <a:ext cx="9067800" cy="745218"/>
          </a:xfrm>
        </p:spPr>
        <p:txBody>
          <a:bodyPr>
            <a:normAutofit fontScale="90000"/>
          </a:bodyPr>
          <a:lstStyle/>
          <a:p>
            <a:pPr algn="ctr"/>
            <a:r>
              <a:rPr lang="en-US" dirty="0">
                <a:solidFill>
                  <a:schemeClr val="bg1"/>
                </a:solidFill>
                <a:highlight>
                  <a:srgbClr val="000080"/>
                </a:highlight>
              </a:rPr>
              <a:t>Why Drones instead of regular aircraft?</a:t>
            </a:r>
          </a:p>
        </p:txBody>
      </p:sp>
      <p:sp>
        <p:nvSpPr>
          <p:cNvPr id="4" name="Дата 1">
            <a:extLst>
              <a:ext uri="{FF2B5EF4-FFF2-40B4-BE49-F238E27FC236}">
                <a16:creationId xmlns:a16="http://schemas.microsoft.com/office/drawing/2014/main" id="{78A36FC2-D88B-4F26-A062-E69B7235173A}"/>
              </a:ext>
            </a:extLst>
          </p:cNvPr>
          <p:cNvSpPr>
            <a:spLocks noGrp="1"/>
          </p:cNvSpPr>
          <p:nvPr>
            <p:ph type="dt" sz="half" idx="10"/>
          </p:nvPr>
        </p:nvSpPr>
        <p:spPr>
          <a:xfrm>
            <a:off x="457200" y="6453188"/>
            <a:ext cx="2133600" cy="339725"/>
          </a:xfrm>
        </p:spPr>
        <p:txBody>
          <a:bodyPr/>
          <a:lstStyle/>
          <a:p>
            <a:fld id="{C1BCE0B6-585E-4D4A-BA38-8F3EB6DAB6B8}" type="datetime1">
              <a:rPr lang="en-US" altLang="ru-RU" smtClean="0">
                <a:solidFill>
                  <a:schemeClr val="tx1"/>
                </a:solidFill>
              </a:rPr>
              <a:t>1/4/2021</a:t>
            </a:fld>
            <a:endParaRPr lang="en-GB" altLang="ru-RU" dirty="0">
              <a:solidFill>
                <a:schemeClr val="tx1"/>
              </a:solidFill>
            </a:endParaRPr>
          </a:p>
        </p:txBody>
      </p:sp>
      <p:sp>
        <p:nvSpPr>
          <p:cNvPr id="5" name="Дата 1">
            <a:extLst>
              <a:ext uri="{FF2B5EF4-FFF2-40B4-BE49-F238E27FC236}">
                <a16:creationId xmlns:a16="http://schemas.microsoft.com/office/drawing/2014/main" id="{99C320CF-AD11-4F89-8E8D-F0F9E459AD34}"/>
              </a:ext>
            </a:extLst>
          </p:cNvPr>
          <p:cNvSpPr txBox="1">
            <a:spLocks/>
          </p:cNvSpPr>
          <p:nvPr/>
        </p:nvSpPr>
        <p:spPr>
          <a:xfrm>
            <a:off x="3740020" y="6453187"/>
            <a:ext cx="4711959" cy="339725"/>
          </a:xfrm>
          <a:prstGeom prst="rect">
            <a:avLst/>
          </a:prstGeom>
        </p:spPr>
        <p:txBody>
          <a:bodyPr vert="horz" lIns="91440" tIns="45720" rIns="91440" bIns="45720" rtlCol="0" anchor="ctr"/>
          <a:lstStyle>
            <a:defPPr>
              <a:defRPr lang="en-US"/>
            </a:defPPr>
            <a:lvl1pPr marL="0" algn="l" defTabSz="914400" rtl="0" eaLnBrk="1" latinLnBrk="0" hangingPunct="1">
              <a:defRPr sz="1200" kern="1200" cap="none" spc="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ru-RU" dirty="0">
                <a:solidFill>
                  <a:schemeClr val="tx1"/>
                </a:solidFill>
              </a:rPr>
              <a:t>Presented by Dan Weecks | www.WeecksProductions.com</a:t>
            </a:r>
            <a:endParaRPr lang="en-GB" altLang="ru-RU" dirty="0">
              <a:solidFill>
                <a:schemeClr val="tx1"/>
              </a:solidFill>
            </a:endParaRPr>
          </a:p>
        </p:txBody>
      </p:sp>
      <p:sp>
        <p:nvSpPr>
          <p:cNvPr id="6" name="Slide Number Placeholder 5">
            <a:extLst>
              <a:ext uri="{FF2B5EF4-FFF2-40B4-BE49-F238E27FC236}">
                <a16:creationId xmlns:a16="http://schemas.microsoft.com/office/drawing/2014/main" id="{815F28C4-3DB5-4774-AC16-06AF89DFA967}"/>
              </a:ext>
            </a:extLst>
          </p:cNvPr>
          <p:cNvSpPr>
            <a:spLocks noGrp="1"/>
          </p:cNvSpPr>
          <p:nvPr>
            <p:ph type="sldNum" sz="quarter" idx="12"/>
          </p:nvPr>
        </p:nvSpPr>
        <p:spPr>
          <a:xfrm>
            <a:off x="9902890" y="6453186"/>
            <a:ext cx="2133600" cy="339725"/>
          </a:xfrm>
        </p:spPr>
        <p:txBody>
          <a:bodyPr/>
          <a:lstStyle/>
          <a:p>
            <a:fld id="{1E0D7E8B-6D95-4D74-8DBE-FEE79CB326E1}" type="slidenum">
              <a:rPr lang="en-GB" altLang="ru-RU">
                <a:solidFill>
                  <a:schemeClr val="tx1"/>
                </a:solidFill>
              </a:rPr>
              <a:t>6</a:t>
            </a:fld>
            <a:endParaRPr lang="en-GB" altLang="ru-RU" dirty="0">
              <a:solidFill>
                <a:schemeClr val="tx1"/>
              </a:solidFill>
            </a:endParaRPr>
          </a:p>
        </p:txBody>
      </p:sp>
      <p:sp>
        <p:nvSpPr>
          <p:cNvPr id="23" name="Content Placeholder 2">
            <a:extLst>
              <a:ext uri="{FF2B5EF4-FFF2-40B4-BE49-F238E27FC236}">
                <a16:creationId xmlns:a16="http://schemas.microsoft.com/office/drawing/2014/main" id="{B33C9CF0-302B-4644-A296-E749ADA9338A}"/>
              </a:ext>
            </a:extLst>
          </p:cNvPr>
          <p:cNvSpPr>
            <a:spLocks noGrp="1"/>
          </p:cNvSpPr>
          <p:nvPr>
            <p:ph idx="1"/>
          </p:nvPr>
        </p:nvSpPr>
        <p:spPr>
          <a:xfrm>
            <a:off x="605710" y="1880377"/>
            <a:ext cx="4918789" cy="4239274"/>
          </a:xfrm>
          <a:gradFill>
            <a:gsLst>
              <a:gs pos="0">
                <a:schemeClr val="accent1">
                  <a:lumMod val="5000"/>
                  <a:lumOff val="95000"/>
                </a:schemeClr>
              </a:gs>
              <a:gs pos="83000">
                <a:srgbClr val="008000"/>
              </a:gs>
            </a:gsLst>
            <a:lin ang="5400000" scaled="1"/>
          </a:gradFill>
        </p:spPr>
        <p:txBody>
          <a:bodyPr>
            <a:normAutofit lnSpcReduction="10000"/>
          </a:bodyPr>
          <a:lstStyle/>
          <a:p>
            <a:r>
              <a:rPr lang="en-US" dirty="0"/>
              <a:t>Cost Effective</a:t>
            </a:r>
          </a:p>
          <a:p>
            <a:pPr lvl="1"/>
            <a:r>
              <a:rPr lang="en-US" dirty="0"/>
              <a:t>Budget friendly to purchase</a:t>
            </a:r>
          </a:p>
          <a:p>
            <a:pPr lvl="1"/>
            <a:r>
              <a:rPr lang="en-US" dirty="0"/>
              <a:t>Low operating cost</a:t>
            </a:r>
          </a:p>
          <a:p>
            <a:r>
              <a:rPr lang="en-US" dirty="0"/>
              <a:t>Versatile Flying Capabilities</a:t>
            </a:r>
          </a:p>
          <a:p>
            <a:pPr lvl="1"/>
            <a:r>
              <a:rPr lang="en-US" dirty="0"/>
              <a:t>Maneuverability</a:t>
            </a:r>
          </a:p>
          <a:p>
            <a:pPr lvl="1"/>
            <a:r>
              <a:rPr lang="en-US" dirty="0"/>
              <a:t>Low altitudes</a:t>
            </a:r>
          </a:p>
          <a:p>
            <a:r>
              <a:rPr lang="en-US" dirty="0"/>
              <a:t>Increased Safety &amp; Reliability</a:t>
            </a:r>
          </a:p>
          <a:p>
            <a:pPr lvl="1"/>
            <a:r>
              <a:rPr lang="en-US" dirty="0"/>
              <a:t>GPS Satellite connectivity</a:t>
            </a:r>
          </a:p>
          <a:p>
            <a:pPr lvl="1"/>
            <a:r>
              <a:rPr lang="en-US" dirty="0"/>
              <a:t>On-board sensors &amp; auto functions</a:t>
            </a:r>
          </a:p>
        </p:txBody>
      </p:sp>
      <p:sp>
        <p:nvSpPr>
          <p:cNvPr id="24" name="Content Placeholder 2">
            <a:extLst>
              <a:ext uri="{FF2B5EF4-FFF2-40B4-BE49-F238E27FC236}">
                <a16:creationId xmlns:a16="http://schemas.microsoft.com/office/drawing/2014/main" id="{89501863-5560-4340-8F84-93F690631852}"/>
              </a:ext>
            </a:extLst>
          </p:cNvPr>
          <p:cNvSpPr txBox="1">
            <a:spLocks/>
          </p:cNvSpPr>
          <p:nvPr/>
        </p:nvSpPr>
        <p:spPr>
          <a:xfrm>
            <a:off x="6487104" y="1880377"/>
            <a:ext cx="4918789" cy="4239274"/>
          </a:xfrm>
          <a:prstGeom prst="rect">
            <a:avLst/>
          </a:prstGeom>
          <a:gradFill>
            <a:gsLst>
              <a:gs pos="0">
                <a:schemeClr val="accent1">
                  <a:lumMod val="5000"/>
                  <a:lumOff val="95000"/>
                </a:schemeClr>
              </a:gs>
              <a:gs pos="83000">
                <a:srgbClr val="800000"/>
              </a:gs>
            </a:gsLst>
            <a:lin ang="5400000" scaled="1"/>
          </a:gra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Shorter Flying Times</a:t>
            </a:r>
          </a:p>
          <a:p>
            <a:pPr lvl="1"/>
            <a:r>
              <a:rPr lang="en-US" dirty="0"/>
              <a:t>10-15 Minutes (usually) per battery</a:t>
            </a:r>
          </a:p>
          <a:p>
            <a:pPr lvl="1"/>
            <a:r>
              <a:rPr lang="en-US" dirty="0"/>
              <a:t>Reduced range</a:t>
            </a:r>
          </a:p>
          <a:p>
            <a:pPr lvl="2"/>
            <a:r>
              <a:rPr lang="en-US" dirty="0"/>
              <a:t>Line of Sight Restrictions</a:t>
            </a:r>
          </a:p>
          <a:p>
            <a:pPr lvl="2"/>
            <a:r>
              <a:rPr lang="en-US" dirty="0"/>
              <a:t>R/C Range</a:t>
            </a:r>
          </a:p>
          <a:p>
            <a:pPr lvl="2"/>
            <a:r>
              <a:rPr lang="en-US" dirty="0"/>
              <a:t>Radio Interference</a:t>
            </a:r>
          </a:p>
          <a:p>
            <a:r>
              <a:rPr lang="en-US" dirty="0"/>
              <a:t>Altitude Constraints</a:t>
            </a:r>
          </a:p>
          <a:p>
            <a:pPr lvl="1"/>
            <a:r>
              <a:rPr lang="en-US" dirty="0"/>
              <a:t>400’ AGL</a:t>
            </a:r>
          </a:p>
          <a:p>
            <a:pPr lvl="1"/>
            <a:r>
              <a:rPr lang="en-US" dirty="0"/>
              <a:t>OR 400’ above structures</a:t>
            </a:r>
          </a:p>
          <a:p>
            <a:pPr marL="0" indent="0">
              <a:buFont typeface="Arial" panose="020B0604020202020204" pitchFamily="34" charset="0"/>
              <a:buNone/>
            </a:pPr>
            <a:endParaRPr lang="en-US" dirty="0"/>
          </a:p>
        </p:txBody>
      </p:sp>
      <p:sp>
        <p:nvSpPr>
          <p:cNvPr id="25" name="Title 1">
            <a:extLst>
              <a:ext uri="{FF2B5EF4-FFF2-40B4-BE49-F238E27FC236}">
                <a16:creationId xmlns:a16="http://schemas.microsoft.com/office/drawing/2014/main" id="{E948F8AB-628D-4347-A31F-9A4B759DF561}"/>
              </a:ext>
            </a:extLst>
          </p:cNvPr>
          <p:cNvSpPr txBox="1">
            <a:spLocks/>
          </p:cNvSpPr>
          <p:nvPr/>
        </p:nvSpPr>
        <p:spPr>
          <a:xfrm>
            <a:off x="2005689" y="1318615"/>
            <a:ext cx="2118829" cy="478244"/>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highlight>
                  <a:srgbClr val="008000"/>
                </a:highlight>
              </a:rPr>
              <a:t>Pros</a:t>
            </a:r>
          </a:p>
        </p:txBody>
      </p:sp>
      <p:sp>
        <p:nvSpPr>
          <p:cNvPr id="26" name="Title 1">
            <a:extLst>
              <a:ext uri="{FF2B5EF4-FFF2-40B4-BE49-F238E27FC236}">
                <a16:creationId xmlns:a16="http://schemas.microsoft.com/office/drawing/2014/main" id="{0591997A-2A47-49FB-893F-F599099D8377}"/>
              </a:ext>
            </a:extLst>
          </p:cNvPr>
          <p:cNvSpPr txBox="1">
            <a:spLocks/>
          </p:cNvSpPr>
          <p:nvPr/>
        </p:nvSpPr>
        <p:spPr>
          <a:xfrm>
            <a:off x="7887085" y="1307719"/>
            <a:ext cx="2118829" cy="478244"/>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highlight>
                  <a:srgbClr val="800000"/>
                </a:highlight>
              </a:rPr>
              <a:t>Cons</a:t>
            </a:r>
          </a:p>
        </p:txBody>
      </p:sp>
    </p:spTree>
    <p:extLst>
      <p:ext uri="{BB962C8B-B14F-4D97-AF65-F5344CB8AC3E}">
        <p14:creationId xmlns:p14="http://schemas.microsoft.com/office/powerpoint/2010/main" val="29545732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sky, road, way&#10;&#10;Description automatically generated">
            <a:extLst>
              <a:ext uri="{FF2B5EF4-FFF2-40B4-BE49-F238E27FC236}">
                <a16:creationId xmlns:a16="http://schemas.microsoft.com/office/drawing/2014/main" id="{66610BC3-3D2F-4EDB-811F-7858E41EB2C7}"/>
              </a:ext>
            </a:extLst>
          </p:cNvPr>
          <p:cNvPicPr>
            <a:picLocks noChangeAspect="1"/>
          </p:cNvPicPr>
          <p:nvPr/>
        </p:nvPicPr>
        <p:blipFill rotWithShape="1">
          <a:blip r:embed="rId2">
            <a:extLst>
              <a:ext uri="{28A0092B-C50C-407E-A947-70E740481C1C}">
                <a14:useLocalDpi xmlns:a14="http://schemas.microsoft.com/office/drawing/2010/main" val="0"/>
              </a:ext>
            </a:extLst>
          </a:blip>
          <a:srcRect l="17961" r="18223"/>
          <a:stretch/>
        </p:blipFill>
        <p:spPr>
          <a:xfrm>
            <a:off x="6936916" y="846532"/>
            <a:ext cx="4584182" cy="2582468"/>
          </a:xfrm>
          <a:prstGeom prst="rect">
            <a:avLst/>
          </a:prstGeom>
          <a:ln>
            <a:noFill/>
          </a:ln>
          <a:effectLst>
            <a:outerShdw blurRad="292100" dist="139700" dir="2700000" algn="tl" rotWithShape="0">
              <a:srgbClr val="333333">
                <a:alpha val="65000"/>
              </a:srgbClr>
            </a:outerShdw>
          </a:effectLst>
        </p:spPr>
      </p:pic>
      <p:pic>
        <p:nvPicPr>
          <p:cNvPr id="8" name="Picture 7" descr="A picture containing outdoor, ground, beach, people&#10;&#10;Description automatically generated">
            <a:extLst>
              <a:ext uri="{FF2B5EF4-FFF2-40B4-BE49-F238E27FC236}">
                <a16:creationId xmlns:a16="http://schemas.microsoft.com/office/drawing/2014/main" id="{54D6FCA5-2E12-4B30-88A8-F4E6F48120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259" y="3526862"/>
            <a:ext cx="7805267" cy="2805994"/>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692A8D4C-B3B5-4687-A473-9E980202FF4A}"/>
              </a:ext>
            </a:extLst>
          </p:cNvPr>
          <p:cNvSpPr>
            <a:spLocks noGrp="1"/>
          </p:cNvSpPr>
          <p:nvPr>
            <p:ph type="title"/>
          </p:nvPr>
        </p:nvSpPr>
        <p:spPr>
          <a:xfrm>
            <a:off x="838200" y="71274"/>
            <a:ext cx="10515600" cy="561258"/>
          </a:xfrm>
        </p:spPr>
        <p:txBody>
          <a:bodyPr>
            <a:normAutofit fontScale="90000"/>
          </a:bodyPr>
          <a:lstStyle/>
          <a:p>
            <a:pPr algn="ctr"/>
            <a:r>
              <a:rPr lang="en-US" dirty="0"/>
              <a:t>Use cases of Aerial Imaging</a:t>
            </a:r>
          </a:p>
        </p:txBody>
      </p:sp>
      <p:pic>
        <p:nvPicPr>
          <p:cNvPr id="4" name="Picture 3" descr="A plane parked in a parking lot&#10;&#10;Description automatically generated with low confidence">
            <a:extLst>
              <a:ext uri="{FF2B5EF4-FFF2-40B4-BE49-F238E27FC236}">
                <a16:creationId xmlns:a16="http://schemas.microsoft.com/office/drawing/2014/main" id="{7085E903-A85D-4AA9-A459-58389FCDE403}"/>
              </a:ext>
            </a:extLst>
          </p:cNvPr>
          <p:cNvPicPr>
            <a:picLocks noChangeAspect="1"/>
          </p:cNvPicPr>
          <p:nvPr/>
        </p:nvPicPr>
        <p:blipFill rotWithShape="1">
          <a:blip r:embed="rId4">
            <a:extLst>
              <a:ext uri="{28A0092B-C50C-407E-A947-70E740481C1C}">
                <a14:useLocalDpi xmlns:a14="http://schemas.microsoft.com/office/drawing/2010/main" val="0"/>
              </a:ext>
            </a:extLst>
          </a:blip>
          <a:srcRect l="4979" t="18947" r="31314" b="27800"/>
          <a:stretch/>
        </p:blipFill>
        <p:spPr>
          <a:xfrm flipH="1">
            <a:off x="3022022" y="1459037"/>
            <a:ext cx="3442996" cy="1480954"/>
          </a:xfrm>
          <a:prstGeom prst="rect">
            <a:avLst/>
          </a:prstGeom>
          <a:ln>
            <a:noFill/>
          </a:ln>
          <a:effectLst>
            <a:outerShdw blurRad="292100" dist="139700" dir="2700000" algn="tl" rotWithShape="0">
              <a:srgbClr val="333333">
                <a:alpha val="65000"/>
              </a:srgbClr>
            </a:outerShdw>
          </a:effectLst>
        </p:spPr>
      </p:pic>
      <p:pic>
        <p:nvPicPr>
          <p:cNvPr id="5" name="Picture 4" descr="A picture containing automaton&#10;&#10;Description automatically generated">
            <a:extLst>
              <a:ext uri="{FF2B5EF4-FFF2-40B4-BE49-F238E27FC236}">
                <a16:creationId xmlns:a16="http://schemas.microsoft.com/office/drawing/2014/main" id="{D11383DC-4119-45F9-A4FA-15573DE28A11}"/>
              </a:ext>
            </a:extLst>
          </p:cNvPr>
          <p:cNvPicPr>
            <a:picLocks noChangeAspect="1"/>
          </p:cNvPicPr>
          <p:nvPr/>
        </p:nvPicPr>
        <p:blipFill rotWithShape="1">
          <a:blip r:embed="rId5">
            <a:extLst>
              <a:ext uri="{28A0092B-C50C-407E-A947-70E740481C1C}">
                <a14:useLocalDpi xmlns:a14="http://schemas.microsoft.com/office/drawing/2010/main" val="0"/>
              </a:ext>
            </a:extLst>
          </a:blip>
          <a:srcRect l="-10" t="-7200" r="24475" b="13510"/>
          <a:stretch/>
        </p:blipFill>
        <p:spPr>
          <a:xfrm rot="10800000">
            <a:off x="258034" y="730394"/>
            <a:ext cx="3218679" cy="2245710"/>
          </a:xfrm>
          <a:prstGeom prst="rect">
            <a:avLst/>
          </a:prstGeom>
          <a:ln>
            <a:noFill/>
          </a:ln>
          <a:effectLst>
            <a:outerShdw blurRad="292100" dist="139700" dir="2700000" algn="tl" rotWithShape="0">
              <a:srgbClr val="333333">
                <a:alpha val="65000"/>
              </a:srgbClr>
            </a:outerShdw>
          </a:effectLst>
        </p:spPr>
      </p:pic>
      <p:pic>
        <p:nvPicPr>
          <p:cNvPr id="6" name="Picture 5" descr="A picture containing tree, person, outdoor, person&#10;&#10;Description automatically generated">
            <a:extLst>
              <a:ext uri="{FF2B5EF4-FFF2-40B4-BE49-F238E27FC236}">
                <a16:creationId xmlns:a16="http://schemas.microsoft.com/office/drawing/2014/main" id="{3AF3D747-17AA-47BA-8BCD-5023E956A7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46518" y="2798217"/>
            <a:ext cx="2587448" cy="37891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966146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8000" r="-2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E1717-028E-47E9-A2AE-501D2F39D1C9}"/>
              </a:ext>
            </a:extLst>
          </p:cNvPr>
          <p:cNvSpPr>
            <a:spLocks noGrp="1"/>
          </p:cNvSpPr>
          <p:nvPr>
            <p:ph type="title"/>
          </p:nvPr>
        </p:nvSpPr>
        <p:spPr>
          <a:xfrm>
            <a:off x="838200" y="365125"/>
            <a:ext cx="10515600" cy="511953"/>
          </a:xfrm>
        </p:spPr>
        <p:txBody>
          <a:bodyPr>
            <a:normAutofit fontScale="90000"/>
          </a:bodyPr>
          <a:lstStyle/>
          <a:p>
            <a:pPr algn="ctr"/>
            <a:r>
              <a:rPr lang="en-US" dirty="0">
                <a:solidFill>
                  <a:schemeClr val="bg1"/>
                </a:solidFill>
              </a:rPr>
              <a:t>What are the rules regulating drones?</a:t>
            </a:r>
          </a:p>
        </p:txBody>
      </p:sp>
      <p:sp>
        <p:nvSpPr>
          <p:cNvPr id="3" name="Content Placeholder 2">
            <a:extLst>
              <a:ext uri="{FF2B5EF4-FFF2-40B4-BE49-F238E27FC236}">
                <a16:creationId xmlns:a16="http://schemas.microsoft.com/office/drawing/2014/main" id="{237AF8E3-AFB8-4865-965C-7246D9D76436}"/>
              </a:ext>
            </a:extLst>
          </p:cNvPr>
          <p:cNvSpPr>
            <a:spLocks noGrp="1"/>
          </p:cNvSpPr>
          <p:nvPr>
            <p:ph idx="1"/>
          </p:nvPr>
        </p:nvSpPr>
        <p:spPr>
          <a:xfrm>
            <a:off x="838200" y="1810139"/>
            <a:ext cx="10515600" cy="4450702"/>
          </a:xfrm>
        </p:spPr>
        <p:txBody>
          <a:bodyPr>
            <a:normAutofit/>
          </a:bodyPr>
          <a:lstStyle/>
          <a:p>
            <a:pPr marL="0" indent="0" algn="ctr">
              <a:buNone/>
            </a:pPr>
            <a:r>
              <a:rPr lang="en-US" sz="2000" dirty="0">
                <a:solidFill>
                  <a:schemeClr val="bg1"/>
                </a:solidFill>
              </a:rPr>
              <a:t>In the United States, the Federal Aviation Administration (FAA) is an agency of the U.S. Department of Transportation which provides regulation and oversight of civil aviation within the US to ensure safety.</a:t>
            </a:r>
          </a:p>
          <a:p>
            <a:pPr marL="0" indent="0">
              <a:buNone/>
            </a:pPr>
            <a:r>
              <a:rPr lang="en-US" sz="2400" dirty="0">
                <a:solidFill>
                  <a:schemeClr val="bg1"/>
                </a:solidFill>
              </a:rPr>
              <a:t>From the FAA’s website: </a:t>
            </a:r>
          </a:p>
          <a:p>
            <a:pPr algn="l"/>
            <a:r>
              <a:rPr lang="en-US" sz="1600" b="0" i="0" dirty="0">
                <a:solidFill>
                  <a:schemeClr val="bg1"/>
                </a:solidFill>
                <a:effectLst/>
                <a:latin typeface="FreeSans"/>
              </a:rPr>
              <a:t>The FAA rules you need to follow while flying your drone will depend on what your mission is.</a:t>
            </a:r>
          </a:p>
          <a:p>
            <a:pPr lvl="1"/>
            <a:r>
              <a:rPr lang="en-US" sz="1400" b="0" i="0" u="none" strike="noStrike" dirty="0">
                <a:solidFill>
                  <a:schemeClr val="bg1"/>
                </a:solidFill>
                <a:effectLst/>
                <a:latin typeface="FreeSans"/>
                <a:hlinkClick r:id="rId3">
                  <a:extLst>
                    <a:ext uri="{A12FA001-AC4F-418D-AE19-62706E023703}">
                      <ahyp:hlinkClr xmlns:ahyp="http://schemas.microsoft.com/office/drawing/2018/hyperlinkcolor" val="tx"/>
                    </a:ext>
                  </a:extLst>
                </a:hlinkClick>
              </a:rPr>
              <a:t>Recreational Flyers &amp; Modeler Community-Based Organizations</a:t>
            </a:r>
            <a:endParaRPr lang="en-US" sz="1400" b="0" i="0" dirty="0">
              <a:solidFill>
                <a:schemeClr val="bg1"/>
              </a:solidFill>
              <a:effectLst/>
              <a:latin typeface="FreeSans"/>
            </a:endParaRPr>
          </a:p>
          <a:p>
            <a:pPr lvl="1"/>
            <a:r>
              <a:rPr lang="en-US" sz="1400" b="0" i="0" u="none" strike="noStrike" dirty="0">
                <a:solidFill>
                  <a:schemeClr val="bg1"/>
                </a:solidFill>
                <a:effectLst/>
                <a:latin typeface="FreeSans"/>
                <a:hlinkClick r:id="rId4">
                  <a:extLst>
                    <a:ext uri="{A12FA001-AC4F-418D-AE19-62706E023703}">
                      <ahyp:hlinkClr xmlns:ahyp="http://schemas.microsoft.com/office/drawing/2018/hyperlinkcolor" val="tx"/>
                    </a:ext>
                  </a:extLst>
                </a:hlinkClick>
              </a:rPr>
              <a:t>Certificated Remote Pilots including Commercial Operators</a:t>
            </a:r>
            <a:endParaRPr lang="en-US" sz="1400" b="0" i="0" dirty="0">
              <a:solidFill>
                <a:schemeClr val="bg1"/>
              </a:solidFill>
              <a:effectLst/>
              <a:latin typeface="FreeSans"/>
            </a:endParaRPr>
          </a:p>
          <a:p>
            <a:pPr lvl="1"/>
            <a:r>
              <a:rPr lang="en-US" sz="1400" b="0" i="0" u="none" strike="noStrike" dirty="0">
                <a:solidFill>
                  <a:schemeClr val="bg1"/>
                </a:solidFill>
                <a:effectLst/>
                <a:latin typeface="FreeSans"/>
                <a:hlinkClick r:id="rId5">
                  <a:extLst>
                    <a:ext uri="{A12FA001-AC4F-418D-AE19-62706E023703}">
                      <ahyp:hlinkClr xmlns:ahyp="http://schemas.microsoft.com/office/drawing/2018/hyperlinkcolor" val="tx"/>
                    </a:ext>
                  </a:extLst>
                </a:hlinkClick>
              </a:rPr>
              <a:t>Public Safety and Government</a:t>
            </a:r>
            <a:endParaRPr lang="en-US" sz="1400" b="0" i="0" dirty="0">
              <a:solidFill>
                <a:schemeClr val="bg1"/>
              </a:solidFill>
              <a:effectLst/>
              <a:latin typeface="FreeSans"/>
            </a:endParaRPr>
          </a:p>
          <a:p>
            <a:r>
              <a:rPr lang="en-US" sz="2400" dirty="0">
                <a:solidFill>
                  <a:schemeClr val="bg1"/>
                </a:solidFill>
              </a:rPr>
              <a:t>Am I a “commercial operator”?</a:t>
            </a:r>
          </a:p>
          <a:p>
            <a:pPr lvl="1"/>
            <a:r>
              <a:rPr lang="en-US" sz="1800" dirty="0">
                <a:solidFill>
                  <a:schemeClr val="bg1"/>
                </a:solidFill>
              </a:rPr>
              <a:t>If you make money in any way from using a drone,  YES.</a:t>
            </a:r>
          </a:p>
          <a:p>
            <a:pPr lvl="1"/>
            <a:r>
              <a:rPr lang="en-US" sz="1800" dirty="0">
                <a:solidFill>
                  <a:schemeClr val="bg1"/>
                </a:solidFill>
              </a:rPr>
              <a:t>If you do not make money in </a:t>
            </a:r>
            <a:r>
              <a:rPr lang="en-US" sz="1800" i="1" dirty="0">
                <a:solidFill>
                  <a:schemeClr val="bg1"/>
                </a:solidFill>
              </a:rPr>
              <a:t>any</a:t>
            </a:r>
            <a:r>
              <a:rPr lang="en-US" sz="1800" dirty="0">
                <a:solidFill>
                  <a:schemeClr val="bg1"/>
                </a:solidFill>
              </a:rPr>
              <a:t> way from using a drone, probably no, HOWEVER:</a:t>
            </a:r>
          </a:p>
          <a:p>
            <a:pPr lvl="2"/>
            <a:r>
              <a:rPr lang="en-US" sz="1400" dirty="0">
                <a:solidFill>
                  <a:schemeClr val="bg1"/>
                </a:solidFill>
                <a:hlinkClick r:id="rId6"/>
              </a:rPr>
              <a:t>Use the FAA’s identification tool to make sure prior to flying</a:t>
            </a:r>
            <a:r>
              <a:rPr lang="en-US" sz="1400" baseline="30000" dirty="0">
                <a:solidFill>
                  <a:schemeClr val="bg1"/>
                </a:solidFill>
                <a:hlinkClick r:id="rId6"/>
              </a:rPr>
              <a:t>2</a:t>
            </a:r>
            <a:r>
              <a:rPr lang="en-US" sz="1400" dirty="0">
                <a:solidFill>
                  <a:schemeClr val="bg1"/>
                </a:solidFill>
                <a:hlinkClick r:id="rId6"/>
              </a:rPr>
              <a:t>.</a:t>
            </a:r>
            <a:endParaRPr lang="en-US" sz="1400" dirty="0">
              <a:solidFill>
                <a:schemeClr val="bg1"/>
              </a:solidFill>
            </a:endParaRPr>
          </a:p>
        </p:txBody>
      </p:sp>
      <p:sp>
        <p:nvSpPr>
          <p:cNvPr id="4" name="Дата 1">
            <a:extLst>
              <a:ext uri="{FF2B5EF4-FFF2-40B4-BE49-F238E27FC236}">
                <a16:creationId xmlns:a16="http://schemas.microsoft.com/office/drawing/2014/main" id="{782BFC96-2A23-4C07-8198-911E45E4C3F4}"/>
              </a:ext>
            </a:extLst>
          </p:cNvPr>
          <p:cNvSpPr>
            <a:spLocks noGrp="1"/>
          </p:cNvSpPr>
          <p:nvPr>
            <p:ph type="dt" sz="half" idx="10"/>
          </p:nvPr>
        </p:nvSpPr>
        <p:spPr>
          <a:xfrm>
            <a:off x="457200" y="6453188"/>
            <a:ext cx="2133600" cy="339725"/>
          </a:xfrm>
        </p:spPr>
        <p:txBody>
          <a:bodyPr/>
          <a:lstStyle/>
          <a:p>
            <a:fld id="{C1BCE0B6-585E-4D4A-BA38-8F3EB6DAB6B8}" type="datetime1">
              <a:rPr lang="en-US" altLang="ru-RU" smtClean="0">
                <a:solidFill>
                  <a:schemeClr val="bg1"/>
                </a:solidFill>
              </a:rPr>
              <a:t>1/4/2021</a:t>
            </a:fld>
            <a:endParaRPr lang="en-GB" altLang="ru-RU" dirty="0">
              <a:solidFill>
                <a:schemeClr val="bg1"/>
              </a:solidFill>
            </a:endParaRPr>
          </a:p>
        </p:txBody>
      </p:sp>
      <p:sp>
        <p:nvSpPr>
          <p:cNvPr id="5" name="Дата 1">
            <a:extLst>
              <a:ext uri="{FF2B5EF4-FFF2-40B4-BE49-F238E27FC236}">
                <a16:creationId xmlns:a16="http://schemas.microsoft.com/office/drawing/2014/main" id="{3D6D048E-8C6C-46FA-9C24-B5AA279C9A53}"/>
              </a:ext>
            </a:extLst>
          </p:cNvPr>
          <p:cNvSpPr txBox="1">
            <a:spLocks/>
          </p:cNvSpPr>
          <p:nvPr/>
        </p:nvSpPr>
        <p:spPr>
          <a:xfrm>
            <a:off x="3740020" y="6453187"/>
            <a:ext cx="4711959" cy="339725"/>
          </a:xfrm>
          <a:prstGeom prst="rect">
            <a:avLst/>
          </a:prstGeom>
        </p:spPr>
        <p:txBody>
          <a:bodyPr vert="horz" lIns="91440" tIns="45720" rIns="91440" bIns="45720" rtlCol="0" anchor="ctr"/>
          <a:lstStyle>
            <a:defPPr>
              <a:defRPr lang="en-US"/>
            </a:defPPr>
            <a:lvl1pPr marL="0" algn="l" defTabSz="914400" rtl="0" eaLnBrk="1" latinLnBrk="0" hangingPunct="1">
              <a:defRPr sz="1200" kern="1200" cap="none" spc="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ru-RU" dirty="0">
                <a:solidFill>
                  <a:schemeClr val="bg1"/>
                </a:solidFill>
              </a:rPr>
              <a:t>Presented by Dan Weecks | www.WeecksProductions.com</a:t>
            </a:r>
            <a:endParaRPr lang="en-GB" altLang="ru-RU" dirty="0">
              <a:solidFill>
                <a:schemeClr val="bg1"/>
              </a:solidFill>
            </a:endParaRPr>
          </a:p>
        </p:txBody>
      </p:sp>
      <p:sp>
        <p:nvSpPr>
          <p:cNvPr id="6" name="Slide Number Placeholder 5">
            <a:extLst>
              <a:ext uri="{FF2B5EF4-FFF2-40B4-BE49-F238E27FC236}">
                <a16:creationId xmlns:a16="http://schemas.microsoft.com/office/drawing/2014/main" id="{A280E90C-0E10-4C6A-ADA6-7A46194EDE5A}"/>
              </a:ext>
            </a:extLst>
          </p:cNvPr>
          <p:cNvSpPr>
            <a:spLocks noGrp="1"/>
          </p:cNvSpPr>
          <p:nvPr>
            <p:ph type="sldNum" sz="quarter" idx="12"/>
          </p:nvPr>
        </p:nvSpPr>
        <p:spPr>
          <a:xfrm>
            <a:off x="9902890" y="6453186"/>
            <a:ext cx="2133600" cy="339725"/>
          </a:xfrm>
        </p:spPr>
        <p:txBody>
          <a:bodyPr/>
          <a:lstStyle/>
          <a:p>
            <a:fld id="{1E0D7E8B-6D95-4D74-8DBE-FEE79CB326E1}" type="slidenum">
              <a:rPr lang="en-GB" altLang="ru-RU">
                <a:solidFill>
                  <a:schemeClr val="bg1"/>
                </a:solidFill>
              </a:rPr>
              <a:t>8</a:t>
            </a:fld>
            <a:endParaRPr lang="en-GB" altLang="ru-RU" dirty="0">
              <a:solidFill>
                <a:schemeClr val="bg1"/>
              </a:solidFill>
            </a:endParaRPr>
          </a:p>
        </p:txBody>
      </p:sp>
      <p:sp>
        <p:nvSpPr>
          <p:cNvPr id="7" name="TextBox 6">
            <a:extLst>
              <a:ext uri="{FF2B5EF4-FFF2-40B4-BE49-F238E27FC236}">
                <a16:creationId xmlns:a16="http://schemas.microsoft.com/office/drawing/2014/main" id="{C26FBDD6-6EDA-4FAE-AABF-30AC0FBF334A}"/>
              </a:ext>
            </a:extLst>
          </p:cNvPr>
          <p:cNvSpPr txBox="1"/>
          <p:nvPr/>
        </p:nvSpPr>
        <p:spPr>
          <a:xfrm>
            <a:off x="3312367" y="1063890"/>
            <a:ext cx="6344816" cy="461665"/>
          </a:xfrm>
          <a:prstGeom prst="rect">
            <a:avLst/>
          </a:prstGeom>
          <a:noFill/>
        </p:spPr>
        <p:txBody>
          <a:bodyPr wrap="square" rtlCol="0">
            <a:spAutoFit/>
          </a:bodyPr>
          <a:lstStyle/>
          <a:p>
            <a:pPr algn="ctr"/>
            <a:r>
              <a:rPr lang="en-US" sz="2400" dirty="0">
                <a:solidFill>
                  <a:schemeClr val="bg2">
                    <a:lumMod val="10000"/>
                  </a:schemeClr>
                </a:solidFill>
                <a:highlight>
                  <a:srgbClr val="FFFF00"/>
                </a:highlight>
                <a:hlinkClick r:id="rId7"/>
              </a:rPr>
              <a:t>www.faa.gov/uas/getting_started/</a:t>
            </a:r>
            <a:endParaRPr lang="en-US" sz="2400" dirty="0">
              <a:solidFill>
                <a:schemeClr val="bg2">
                  <a:lumMod val="10000"/>
                </a:schemeClr>
              </a:solidFill>
              <a:highlight>
                <a:srgbClr val="FFFF00"/>
              </a:highlight>
            </a:endParaRPr>
          </a:p>
        </p:txBody>
      </p:sp>
      <p:pic>
        <p:nvPicPr>
          <p:cNvPr id="13" name="Content Placeholder 11" descr="Internet outline">
            <a:extLst>
              <a:ext uri="{FF2B5EF4-FFF2-40B4-BE49-F238E27FC236}">
                <a16:creationId xmlns:a16="http://schemas.microsoft.com/office/drawing/2014/main" id="{4A29B410-4FB5-4517-9F60-1B1460EF30D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041780" y="797968"/>
            <a:ext cx="914400" cy="914400"/>
          </a:xfrm>
          <a:prstGeom prst="rect">
            <a:avLst/>
          </a:prstGeom>
        </p:spPr>
      </p:pic>
    </p:spTree>
    <p:extLst>
      <p:ext uri="{BB962C8B-B14F-4D97-AF65-F5344CB8AC3E}">
        <p14:creationId xmlns:p14="http://schemas.microsoft.com/office/powerpoint/2010/main" val="15871823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8000" r="-2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E1717-028E-47E9-A2AE-501D2F39D1C9}"/>
              </a:ext>
            </a:extLst>
          </p:cNvPr>
          <p:cNvSpPr>
            <a:spLocks noGrp="1"/>
          </p:cNvSpPr>
          <p:nvPr>
            <p:ph type="title"/>
          </p:nvPr>
        </p:nvSpPr>
        <p:spPr>
          <a:xfrm>
            <a:off x="838199" y="262489"/>
            <a:ext cx="10515600" cy="511953"/>
          </a:xfrm>
        </p:spPr>
        <p:txBody>
          <a:bodyPr>
            <a:normAutofit fontScale="90000"/>
          </a:bodyPr>
          <a:lstStyle/>
          <a:p>
            <a:pPr algn="ctr"/>
            <a:r>
              <a:rPr lang="en-US" dirty="0">
                <a:solidFill>
                  <a:schemeClr val="bg1"/>
                </a:solidFill>
              </a:rPr>
              <a:t>14 CFR Part 107</a:t>
            </a:r>
          </a:p>
        </p:txBody>
      </p:sp>
      <p:sp>
        <p:nvSpPr>
          <p:cNvPr id="3" name="Content Placeholder 2">
            <a:extLst>
              <a:ext uri="{FF2B5EF4-FFF2-40B4-BE49-F238E27FC236}">
                <a16:creationId xmlns:a16="http://schemas.microsoft.com/office/drawing/2014/main" id="{237AF8E3-AFB8-4865-965C-7246D9D76436}"/>
              </a:ext>
            </a:extLst>
          </p:cNvPr>
          <p:cNvSpPr>
            <a:spLocks noGrp="1"/>
          </p:cNvSpPr>
          <p:nvPr>
            <p:ph idx="1"/>
          </p:nvPr>
        </p:nvSpPr>
        <p:spPr>
          <a:xfrm>
            <a:off x="319572" y="858418"/>
            <a:ext cx="11552855" cy="5449076"/>
          </a:xfrm>
        </p:spPr>
        <p:txBody>
          <a:bodyPr>
            <a:normAutofit fontScale="92500" lnSpcReduction="10000"/>
          </a:bodyPr>
          <a:lstStyle/>
          <a:p>
            <a:pPr marL="0" indent="0" algn="ctr">
              <a:buNone/>
            </a:pPr>
            <a:r>
              <a:rPr lang="en-US" sz="1800" dirty="0">
                <a:solidFill>
                  <a:schemeClr val="bg1"/>
                </a:solidFill>
              </a:rPr>
              <a:t>The Code of Federal Regulations Title 14 Part 107 is what governs commercial drone operators</a:t>
            </a:r>
            <a:r>
              <a:rPr lang="en-US" sz="1800" baseline="30000" dirty="0">
                <a:solidFill>
                  <a:schemeClr val="bg1"/>
                </a:solidFill>
              </a:rPr>
              <a:t>3</a:t>
            </a:r>
            <a:r>
              <a:rPr lang="en-US" sz="1800" dirty="0">
                <a:solidFill>
                  <a:schemeClr val="bg1"/>
                </a:solidFill>
              </a:rPr>
              <a:t>.</a:t>
            </a:r>
          </a:p>
          <a:p>
            <a:pPr marL="0" indent="0" algn="ctr">
              <a:buNone/>
            </a:pPr>
            <a:r>
              <a:rPr lang="en-US" sz="2000" b="1" u="sng" dirty="0">
                <a:solidFill>
                  <a:schemeClr val="bg1"/>
                </a:solidFill>
              </a:rPr>
              <a:t>Basic Operational Limitations</a:t>
            </a:r>
            <a:endParaRPr lang="en-US" sz="1800" b="1" u="sng" dirty="0">
              <a:solidFill>
                <a:schemeClr val="bg1"/>
              </a:solidFill>
            </a:endParaRPr>
          </a:p>
          <a:p>
            <a:r>
              <a:rPr lang="en-US" sz="1800" dirty="0">
                <a:solidFill>
                  <a:schemeClr val="bg1"/>
                </a:solidFill>
              </a:rPr>
              <a:t>Any drones over 0.55lbs MUST be registered with the FAA, regardless of use intent ($5, valid for 3 years).</a:t>
            </a:r>
          </a:p>
          <a:p>
            <a:pPr lvl="1"/>
            <a:r>
              <a:rPr lang="en-US" sz="1400" dirty="0">
                <a:solidFill>
                  <a:schemeClr val="bg1"/>
                </a:solidFill>
              </a:rPr>
              <a:t>DroneZone.FAA.gov</a:t>
            </a:r>
          </a:p>
          <a:p>
            <a:pPr lvl="1"/>
            <a:r>
              <a:rPr lang="en-US" sz="1400" b="0" i="0" dirty="0">
                <a:solidFill>
                  <a:schemeClr val="bg1"/>
                </a:solidFill>
                <a:effectLst/>
                <a:latin typeface="arial" panose="020B0604020202020204" pitchFamily="34" charset="0"/>
              </a:rPr>
              <a:t>“Failure to </a:t>
            </a:r>
            <a:r>
              <a:rPr lang="en-US" sz="1400" b="1" i="0" dirty="0">
                <a:solidFill>
                  <a:schemeClr val="bg1"/>
                </a:solidFill>
                <a:effectLst/>
                <a:latin typeface="arial" panose="020B0604020202020204" pitchFamily="34" charset="0"/>
              </a:rPr>
              <a:t>register</a:t>
            </a:r>
            <a:r>
              <a:rPr lang="en-US" sz="1400" b="0" i="0" dirty="0">
                <a:solidFill>
                  <a:schemeClr val="bg1"/>
                </a:solidFill>
                <a:effectLst/>
                <a:latin typeface="arial" panose="020B0604020202020204" pitchFamily="34" charset="0"/>
              </a:rPr>
              <a:t> an unmanned aircraft that is required to be </a:t>
            </a:r>
            <a:r>
              <a:rPr lang="en-US" sz="1400" b="1" i="0" dirty="0">
                <a:solidFill>
                  <a:schemeClr val="bg1"/>
                </a:solidFill>
                <a:effectLst/>
                <a:latin typeface="arial" panose="020B0604020202020204" pitchFamily="34" charset="0"/>
              </a:rPr>
              <a:t>registered</a:t>
            </a:r>
            <a:r>
              <a:rPr lang="en-US" sz="1400" b="0" i="0" dirty="0">
                <a:solidFill>
                  <a:schemeClr val="bg1"/>
                </a:solidFill>
                <a:effectLst/>
                <a:latin typeface="arial" panose="020B0604020202020204" pitchFamily="34" charset="0"/>
              </a:rPr>
              <a:t> may result in regulatory and criminal penalties. The FAA may assess civil penalties up to $27,500. Criminal penalties include fines up to $250,000 and/or imprisonment for up to three years.”</a:t>
            </a:r>
            <a:endParaRPr lang="en-US" sz="1800" dirty="0">
              <a:solidFill>
                <a:schemeClr val="bg1"/>
              </a:solidFill>
            </a:endParaRPr>
          </a:p>
          <a:p>
            <a:r>
              <a:rPr lang="en-US" sz="1800" dirty="0">
                <a:solidFill>
                  <a:schemeClr val="bg1"/>
                </a:solidFill>
              </a:rPr>
              <a:t>sUAS aircraft must weigh less than 55lbs</a:t>
            </a:r>
          </a:p>
          <a:p>
            <a:r>
              <a:rPr lang="en-US" sz="1800" dirty="0">
                <a:solidFill>
                  <a:schemeClr val="bg1"/>
                </a:solidFill>
              </a:rPr>
              <a:t>sUAS must always remain within a visual line of sight to the operator.</a:t>
            </a:r>
          </a:p>
          <a:p>
            <a:r>
              <a:rPr lang="en-US" sz="1800" dirty="0">
                <a:solidFill>
                  <a:schemeClr val="bg1"/>
                </a:solidFill>
              </a:rPr>
              <a:t>sUAS cannot operate over people who are not directly participating in the operation, not under a covered structure, and not inside a covered stationary vehicle.</a:t>
            </a:r>
          </a:p>
          <a:p>
            <a:r>
              <a:rPr lang="en-US" sz="1800" dirty="0">
                <a:solidFill>
                  <a:schemeClr val="bg1"/>
                </a:solidFill>
              </a:rPr>
              <a:t>Daylight operations only.</a:t>
            </a:r>
          </a:p>
          <a:p>
            <a:r>
              <a:rPr lang="en-US" sz="1800" dirty="0">
                <a:solidFill>
                  <a:schemeClr val="bg1"/>
                </a:solidFill>
              </a:rPr>
              <a:t>Maximum groundspeed of 100 mph (87 kts).</a:t>
            </a:r>
          </a:p>
          <a:p>
            <a:r>
              <a:rPr lang="en-US" sz="1800" dirty="0">
                <a:solidFill>
                  <a:schemeClr val="bg1"/>
                </a:solidFill>
              </a:rPr>
              <a:t>Maximum altitude of 400’ AGL (above ground level), or within 400’ of a structure if higher than 400’ AGL.</a:t>
            </a:r>
          </a:p>
          <a:p>
            <a:r>
              <a:rPr lang="en-US" sz="1800" dirty="0">
                <a:solidFill>
                  <a:schemeClr val="bg1"/>
                </a:solidFill>
              </a:rPr>
              <a:t>No operations from a moving aircraft.  No operations from a moving vehicle unless operating over a sparsely populated area.</a:t>
            </a:r>
          </a:p>
          <a:p>
            <a:r>
              <a:rPr lang="en-US" sz="1800" dirty="0">
                <a:solidFill>
                  <a:schemeClr val="bg1"/>
                </a:solidFill>
              </a:rPr>
              <a:t>No careless or reckless operations.  No carriage of hazardous materials.</a:t>
            </a:r>
          </a:p>
          <a:p>
            <a:r>
              <a:rPr lang="en-US" sz="1800" dirty="0">
                <a:solidFill>
                  <a:schemeClr val="bg1"/>
                </a:solidFill>
              </a:rPr>
              <a:t>Requires preflight inspection by Remote Pilot in Command.</a:t>
            </a:r>
          </a:p>
          <a:p>
            <a:pPr marL="0" indent="0" algn="ctr">
              <a:buNone/>
            </a:pPr>
            <a:r>
              <a:rPr lang="en-US" sz="1800" dirty="0">
                <a:solidFill>
                  <a:schemeClr val="bg1"/>
                </a:solidFill>
              </a:rPr>
              <a:t>Etc.</a:t>
            </a:r>
          </a:p>
        </p:txBody>
      </p:sp>
      <p:sp>
        <p:nvSpPr>
          <p:cNvPr id="4" name="Дата 1">
            <a:extLst>
              <a:ext uri="{FF2B5EF4-FFF2-40B4-BE49-F238E27FC236}">
                <a16:creationId xmlns:a16="http://schemas.microsoft.com/office/drawing/2014/main" id="{782BFC96-2A23-4C07-8198-911E45E4C3F4}"/>
              </a:ext>
            </a:extLst>
          </p:cNvPr>
          <p:cNvSpPr>
            <a:spLocks noGrp="1"/>
          </p:cNvSpPr>
          <p:nvPr>
            <p:ph type="dt" sz="half" idx="10"/>
          </p:nvPr>
        </p:nvSpPr>
        <p:spPr>
          <a:xfrm>
            <a:off x="457200" y="6453188"/>
            <a:ext cx="2133600" cy="339725"/>
          </a:xfrm>
        </p:spPr>
        <p:txBody>
          <a:bodyPr/>
          <a:lstStyle/>
          <a:p>
            <a:fld id="{C1BCE0B6-585E-4D4A-BA38-8F3EB6DAB6B8}" type="datetime1">
              <a:rPr lang="en-US" altLang="ru-RU" smtClean="0">
                <a:solidFill>
                  <a:schemeClr val="bg1"/>
                </a:solidFill>
              </a:rPr>
              <a:t>1/4/2021</a:t>
            </a:fld>
            <a:endParaRPr lang="en-GB" altLang="ru-RU" dirty="0">
              <a:solidFill>
                <a:schemeClr val="bg1"/>
              </a:solidFill>
            </a:endParaRPr>
          </a:p>
        </p:txBody>
      </p:sp>
      <p:sp>
        <p:nvSpPr>
          <p:cNvPr id="5" name="Дата 1">
            <a:extLst>
              <a:ext uri="{FF2B5EF4-FFF2-40B4-BE49-F238E27FC236}">
                <a16:creationId xmlns:a16="http://schemas.microsoft.com/office/drawing/2014/main" id="{3D6D048E-8C6C-46FA-9C24-B5AA279C9A53}"/>
              </a:ext>
            </a:extLst>
          </p:cNvPr>
          <p:cNvSpPr txBox="1">
            <a:spLocks/>
          </p:cNvSpPr>
          <p:nvPr/>
        </p:nvSpPr>
        <p:spPr>
          <a:xfrm>
            <a:off x="3740020" y="6453187"/>
            <a:ext cx="4711959" cy="339725"/>
          </a:xfrm>
          <a:prstGeom prst="rect">
            <a:avLst/>
          </a:prstGeom>
        </p:spPr>
        <p:txBody>
          <a:bodyPr vert="horz" lIns="91440" tIns="45720" rIns="91440" bIns="45720" rtlCol="0" anchor="ctr"/>
          <a:lstStyle>
            <a:defPPr>
              <a:defRPr lang="en-US"/>
            </a:defPPr>
            <a:lvl1pPr marL="0" algn="l" defTabSz="914400" rtl="0" eaLnBrk="1" latinLnBrk="0" hangingPunct="1">
              <a:defRPr sz="1200" kern="1200" cap="none" spc="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ru-RU" dirty="0">
                <a:solidFill>
                  <a:schemeClr val="bg1"/>
                </a:solidFill>
              </a:rPr>
              <a:t>Presented by Dan Weecks | www.WeecksProductions.com</a:t>
            </a:r>
            <a:endParaRPr lang="en-GB" altLang="ru-RU" dirty="0">
              <a:solidFill>
                <a:schemeClr val="bg1"/>
              </a:solidFill>
            </a:endParaRPr>
          </a:p>
        </p:txBody>
      </p:sp>
      <p:sp>
        <p:nvSpPr>
          <p:cNvPr id="6" name="Slide Number Placeholder 5">
            <a:extLst>
              <a:ext uri="{FF2B5EF4-FFF2-40B4-BE49-F238E27FC236}">
                <a16:creationId xmlns:a16="http://schemas.microsoft.com/office/drawing/2014/main" id="{A280E90C-0E10-4C6A-ADA6-7A46194EDE5A}"/>
              </a:ext>
            </a:extLst>
          </p:cNvPr>
          <p:cNvSpPr>
            <a:spLocks noGrp="1"/>
          </p:cNvSpPr>
          <p:nvPr>
            <p:ph type="sldNum" sz="quarter" idx="12"/>
          </p:nvPr>
        </p:nvSpPr>
        <p:spPr>
          <a:xfrm>
            <a:off x="9902890" y="6453186"/>
            <a:ext cx="2133600" cy="339725"/>
          </a:xfrm>
        </p:spPr>
        <p:txBody>
          <a:bodyPr/>
          <a:lstStyle/>
          <a:p>
            <a:fld id="{1E0D7E8B-6D95-4D74-8DBE-FEE79CB326E1}" type="slidenum">
              <a:rPr lang="en-GB" altLang="ru-RU">
                <a:solidFill>
                  <a:schemeClr val="bg1"/>
                </a:solidFill>
              </a:rPr>
              <a:t>9</a:t>
            </a:fld>
            <a:endParaRPr lang="en-GB" altLang="ru-RU" dirty="0">
              <a:solidFill>
                <a:schemeClr val="bg1"/>
              </a:solidFill>
            </a:endParaRPr>
          </a:p>
        </p:txBody>
      </p:sp>
    </p:spTree>
    <p:extLst>
      <p:ext uri="{BB962C8B-B14F-4D97-AF65-F5344CB8AC3E}">
        <p14:creationId xmlns:p14="http://schemas.microsoft.com/office/powerpoint/2010/main" val="20797579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ShapesVTI">
  <a:themeElements>
    <a:clrScheme name="Office">
      <a:dk1>
        <a:srgbClr val="000000"/>
      </a:dk1>
      <a:lt1>
        <a:srgbClr val="FFFFFF"/>
      </a:lt1>
      <a:dk2>
        <a:srgbClr val="57495C"/>
      </a:dk2>
      <a:lt2>
        <a:srgbClr val="E7E6E6"/>
      </a:lt2>
      <a:accent1>
        <a:srgbClr val="F07C98"/>
      </a:accent1>
      <a:accent2>
        <a:srgbClr val="A6778D"/>
      </a:accent2>
      <a:accent3>
        <a:srgbClr val="768BA6"/>
      </a:accent3>
      <a:accent4>
        <a:srgbClr val="E8908B"/>
      </a:accent4>
      <a:accent5>
        <a:srgbClr val="C47A93"/>
      </a:accent5>
      <a:accent6>
        <a:srgbClr val="70A8DB"/>
      </a:accent6>
      <a:hlink>
        <a:srgbClr val="EB8067"/>
      </a:hlink>
      <a:folHlink>
        <a:srgbClr val="7BC7C0"/>
      </a:folHlink>
    </a:clrScheme>
    <a:fontScheme name="Festival">
      <a:majorFont>
        <a:latin typeface="Tw Cen M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apesVTI" id="{C78D20FD-A872-4243-8597-B534C62538FF}" vid="{7CAFCCF9-7834-41D6-B6AB-7D225A18A4E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TotalTime>
  <Words>1803</Words>
  <Application>Microsoft Office PowerPoint</Application>
  <PresentationFormat>Widescreen</PresentationFormat>
  <Paragraphs>179</Paragraphs>
  <Slides>16</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Arial</vt:lpstr>
      <vt:lpstr>Avenir Next LT Pro</vt:lpstr>
      <vt:lpstr>Calibri</vt:lpstr>
      <vt:lpstr>FreeSans</vt:lpstr>
      <vt:lpstr>Tw Cen MT</vt:lpstr>
      <vt:lpstr>ShapesVTI</vt:lpstr>
      <vt:lpstr>Using Drones Safely &amp; Legally</vt:lpstr>
      <vt:lpstr>About the Presenter</vt:lpstr>
      <vt:lpstr>What are drones?</vt:lpstr>
      <vt:lpstr>Types of Drones</vt:lpstr>
      <vt:lpstr>Some Popular Uses for Drones</vt:lpstr>
      <vt:lpstr>Why Drones instead of regular aircraft?</vt:lpstr>
      <vt:lpstr>Use cases of Aerial Imaging</vt:lpstr>
      <vt:lpstr>What are the rules regulating drones?</vt:lpstr>
      <vt:lpstr>14 CFR Part 107</vt:lpstr>
      <vt:lpstr>14 CFR Part 107</vt:lpstr>
      <vt:lpstr>14 CFR Part 107</vt:lpstr>
      <vt:lpstr>Operating a Drone</vt:lpstr>
      <vt:lpstr>Operating a Drone</vt:lpstr>
      <vt:lpstr>Upcoming Changes</vt:lpstr>
      <vt:lpstr>What new operations do you think may be possible with new drone technologies?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Drones Safely &amp; Legally</dc:title>
  <dc:creator>Dan</dc:creator>
  <cp:lastModifiedBy>Dan</cp:lastModifiedBy>
  <cp:revision>78</cp:revision>
  <dcterms:created xsi:type="dcterms:W3CDTF">2021-01-04T17:54:43Z</dcterms:created>
  <dcterms:modified xsi:type="dcterms:W3CDTF">2021-01-04T19:18:40Z</dcterms:modified>
</cp:coreProperties>
</file>